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4" r:id="rId3"/>
    <p:sldMasterId id="2147483718" r:id="rId4"/>
  </p:sldMasterIdLst>
  <p:notesMasterIdLst>
    <p:notesMasterId r:id="rId42"/>
  </p:notesMasterIdLst>
  <p:handoutMasterIdLst>
    <p:handoutMasterId r:id="rId43"/>
  </p:handoutMasterIdLst>
  <p:sldIdLst>
    <p:sldId id="256" r:id="rId5"/>
    <p:sldId id="325" r:id="rId6"/>
    <p:sldId id="317" r:id="rId7"/>
    <p:sldId id="258" r:id="rId8"/>
    <p:sldId id="260" r:id="rId9"/>
    <p:sldId id="266" r:id="rId10"/>
    <p:sldId id="259" r:id="rId11"/>
    <p:sldId id="306" r:id="rId12"/>
    <p:sldId id="268" r:id="rId13"/>
    <p:sldId id="263" r:id="rId14"/>
    <p:sldId id="264" r:id="rId15"/>
    <p:sldId id="307" r:id="rId16"/>
    <p:sldId id="326" r:id="rId17"/>
    <p:sldId id="309" r:id="rId18"/>
    <p:sldId id="320" r:id="rId19"/>
    <p:sldId id="321" r:id="rId20"/>
    <p:sldId id="319" r:id="rId21"/>
    <p:sldId id="322" r:id="rId22"/>
    <p:sldId id="324" r:id="rId23"/>
    <p:sldId id="318" r:id="rId24"/>
    <p:sldId id="323" r:id="rId25"/>
    <p:sldId id="316" r:id="rId26"/>
    <p:sldId id="311" r:id="rId27"/>
    <p:sldId id="271" r:id="rId28"/>
    <p:sldId id="272" r:id="rId29"/>
    <p:sldId id="312" r:id="rId30"/>
    <p:sldId id="305" r:id="rId31"/>
    <p:sldId id="327" r:id="rId32"/>
    <p:sldId id="275" r:id="rId33"/>
    <p:sldId id="276" r:id="rId34"/>
    <p:sldId id="278" r:id="rId35"/>
    <p:sldId id="350" r:id="rId36"/>
    <p:sldId id="313" r:id="rId37"/>
    <p:sldId id="281" r:id="rId38"/>
    <p:sldId id="315" r:id="rId39"/>
    <p:sldId id="284" r:id="rId40"/>
    <p:sldId id="332" r:id="rId41"/>
  </p:sldIdLst>
  <p:sldSz cx="24384000" cy="13716000"/>
  <p:notesSz cx="6858000" cy="9144000"/>
  <p:defaultTextStyle>
    <a:defPPr>
      <a:defRPr lang="en-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0F19"/>
    <a:srgbClr val="08673E"/>
    <a:srgbClr val="8CCDC8"/>
    <a:srgbClr val="EA4663"/>
    <a:srgbClr val="D48936"/>
    <a:srgbClr val="190D19"/>
    <a:srgbClr val="F4EEEE"/>
    <a:srgbClr val="D58936"/>
    <a:srgbClr val="23181C"/>
    <a:srgbClr val="B42F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78D04C-A22E-4B8C-BA30-966939362630}" v="7" dt="2022-12-15T13:08:40.647"/>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217" autoAdjust="0"/>
    <p:restoredTop sz="94831"/>
  </p:normalViewPr>
  <p:slideViewPr>
    <p:cSldViewPr snapToGrid="0">
      <p:cViewPr varScale="1">
        <p:scale>
          <a:sx n="51" d="100"/>
          <a:sy n="51" d="100"/>
        </p:scale>
        <p:origin x="1416" y="18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154" d="100"/>
          <a:sy n="154" d="100"/>
        </p:scale>
        <p:origin x="5656" y="21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slideMaster" Target="slideMasters/slideMaster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áš Holetz (immocap.sk)" userId="16d36d35-ee2d-4d88-bdc9-72bf4e0f63eb" providerId="ADAL" clId="{3A78D04C-A22E-4B8C-BA30-966939362630}"/>
    <pc:docChg chg="undo custSel addSld delSld modSld">
      <pc:chgData name="Tomáš Holetz (immocap.sk)" userId="16d36d35-ee2d-4d88-bdc9-72bf4e0f63eb" providerId="ADAL" clId="{3A78D04C-A22E-4B8C-BA30-966939362630}" dt="2022-12-15T13:27:39.222" v="827" actId="47"/>
      <pc:docMkLst>
        <pc:docMk/>
      </pc:docMkLst>
      <pc:sldChg chg="delSp modSp mod">
        <pc:chgData name="Tomáš Holetz (immocap.sk)" userId="16d36d35-ee2d-4d88-bdc9-72bf4e0f63eb" providerId="ADAL" clId="{3A78D04C-A22E-4B8C-BA30-966939362630}" dt="2022-12-15T12:45:14.814" v="50" actId="478"/>
        <pc:sldMkLst>
          <pc:docMk/>
          <pc:sldMk cId="0" sldId="259"/>
        </pc:sldMkLst>
        <pc:spChg chg="mod">
          <ac:chgData name="Tomáš Holetz (immocap.sk)" userId="16d36d35-ee2d-4d88-bdc9-72bf4e0f63eb" providerId="ADAL" clId="{3A78D04C-A22E-4B8C-BA30-966939362630}" dt="2022-12-15T12:44:22.622" v="38" actId="14100"/>
          <ac:spMkLst>
            <pc:docMk/>
            <pc:sldMk cId="0" sldId="259"/>
            <ac:spMk id="5" creationId="{060F98AC-6FE1-84D9-2BE1-380234876F7D}"/>
          </ac:spMkLst>
        </pc:spChg>
        <pc:spChg chg="mod">
          <ac:chgData name="Tomáš Holetz (immocap.sk)" userId="16d36d35-ee2d-4d88-bdc9-72bf4e0f63eb" providerId="ADAL" clId="{3A78D04C-A22E-4B8C-BA30-966939362630}" dt="2022-12-15T12:43:56.158" v="33" actId="14100"/>
          <ac:spMkLst>
            <pc:docMk/>
            <pc:sldMk cId="0" sldId="259"/>
            <ac:spMk id="8" creationId="{15C1349F-9F10-BC08-C012-893D6B10E31B}"/>
          </ac:spMkLst>
        </pc:spChg>
        <pc:spChg chg="del mod">
          <ac:chgData name="Tomáš Holetz (immocap.sk)" userId="16d36d35-ee2d-4d88-bdc9-72bf4e0f63eb" providerId="ADAL" clId="{3A78D04C-A22E-4B8C-BA30-966939362630}" dt="2022-12-15T12:45:14.814" v="50" actId="478"/>
          <ac:spMkLst>
            <pc:docMk/>
            <pc:sldMk cId="0" sldId="259"/>
            <ac:spMk id="10" creationId="{BA7B5E0C-587F-2E5A-D3E0-7781E3730D6B}"/>
          </ac:spMkLst>
        </pc:spChg>
        <pc:spChg chg="mod">
          <ac:chgData name="Tomáš Holetz (immocap.sk)" userId="16d36d35-ee2d-4d88-bdc9-72bf4e0f63eb" providerId="ADAL" clId="{3A78D04C-A22E-4B8C-BA30-966939362630}" dt="2022-12-15T12:45:12.365" v="49" actId="20577"/>
          <ac:spMkLst>
            <pc:docMk/>
            <pc:sldMk cId="0" sldId="259"/>
            <ac:spMk id="453" creationId="{00000000-0000-0000-0000-000000000000}"/>
          </ac:spMkLst>
        </pc:spChg>
      </pc:sldChg>
      <pc:sldChg chg="modSp mod">
        <pc:chgData name="Tomáš Holetz (immocap.sk)" userId="16d36d35-ee2d-4d88-bdc9-72bf4e0f63eb" providerId="ADAL" clId="{3A78D04C-A22E-4B8C-BA30-966939362630}" dt="2022-12-15T12:48:03.278" v="55" actId="20577"/>
        <pc:sldMkLst>
          <pc:docMk/>
          <pc:sldMk cId="0" sldId="263"/>
        </pc:sldMkLst>
        <pc:spChg chg="mod">
          <ac:chgData name="Tomáš Holetz (immocap.sk)" userId="16d36d35-ee2d-4d88-bdc9-72bf4e0f63eb" providerId="ADAL" clId="{3A78D04C-A22E-4B8C-BA30-966939362630}" dt="2022-12-15T12:48:03.278" v="55" actId="20577"/>
          <ac:spMkLst>
            <pc:docMk/>
            <pc:sldMk cId="0" sldId="263"/>
            <ac:spMk id="5" creationId="{62A70894-C0CD-D849-7B2A-767A6419B985}"/>
          </ac:spMkLst>
        </pc:spChg>
      </pc:sldChg>
      <pc:sldChg chg="modSp mod">
        <pc:chgData name="Tomáš Holetz (immocap.sk)" userId="16d36d35-ee2d-4d88-bdc9-72bf4e0f63eb" providerId="ADAL" clId="{3A78D04C-A22E-4B8C-BA30-966939362630}" dt="2022-12-15T12:42:47.368" v="29" actId="20577"/>
        <pc:sldMkLst>
          <pc:docMk/>
          <pc:sldMk cId="0" sldId="266"/>
        </pc:sldMkLst>
        <pc:spChg chg="mod">
          <ac:chgData name="Tomáš Holetz (immocap.sk)" userId="16d36d35-ee2d-4d88-bdc9-72bf4e0f63eb" providerId="ADAL" clId="{3A78D04C-A22E-4B8C-BA30-966939362630}" dt="2022-12-15T12:42:47.368" v="29" actId="20577"/>
          <ac:spMkLst>
            <pc:docMk/>
            <pc:sldMk cId="0" sldId="266"/>
            <ac:spMk id="2" creationId="{806B30D9-BFB5-B5A0-2270-2FC2ADCADA11}"/>
          </ac:spMkLst>
        </pc:spChg>
      </pc:sldChg>
      <pc:sldChg chg="addSp delSp modSp mod">
        <pc:chgData name="Tomáš Holetz (immocap.sk)" userId="16d36d35-ee2d-4d88-bdc9-72bf4e0f63eb" providerId="ADAL" clId="{3A78D04C-A22E-4B8C-BA30-966939362630}" dt="2022-12-15T12:53:59.371" v="69" actId="1076"/>
        <pc:sldMkLst>
          <pc:docMk/>
          <pc:sldMk cId="0" sldId="272"/>
        </pc:sldMkLst>
        <pc:spChg chg="add mod">
          <ac:chgData name="Tomáš Holetz (immocap.sk)" userId="16d36d35-ee2d-4d88-bdc9-72bf4e0f63eb" providerId="ADAL" clId="{3A78D04C-A22E-4B8C-BA30-966939362630}" dt="2022-12-15T12:53:59.371" v="69" actId="1076"/>
          <ac:spMkLst>
            <pc:docMk/>
            <pc:sldMk cId="0" sldId="272"/>
            <ac:spMk id="3" creationId="{70518026-2339-291A-33BB-4A68065784C1}"/>
          </ac:spMkLst>
        </pc:spChg>
        <pc:spChg chg="add mod">
          <ac:chgData name="Tomáš Holetz (immocap.sk)" userId="16d36d35-ee2d-4d88-bdc9-72bf4e0f63eb" providerId="ADAL" clId="{3A78D04C-A22E-4B8C-BA30-966939362630}" dt="2022-12-15T12:53:59.371" v="69" actId="1076"/>
          <ac:spMkLst>
            <pc:docMk/>
            <pc:sldMk cId="0" sldId="272"/>
            <ac:spMk id="4" creationId="{AA6C6765-F4F1-1B07-FEA0-1ACEEF877BE1}"/>
          </ac:spMkLst>
        </pc:spChg>
        <pc:spChg chg="add mod">
          <ac:chgData name="Tomáš Holetz (immocap.sk)" userId="16d36d35-ee2d-4d88-bdc9-72bf4e0f63eb" providerId="ADAL" clId="{3A78D04C-A22E-4B8C-BA30-966939362630}" dt="2022-12-15T12:53:59.371" v="69" actId="1076"/>
          <ac:spMkLst>
            <pc:docMk/>
            <pc:sldMk cId="0" sldId="272"/>
            <ac:spMk id="5" creationId="{58D7BC85-633B-FDA5-0A6A-8F8822848BE5}"/>
          </ac:spMkLst>
        </pc:spChg>
        <pc:spChg chg="add mod">
          <ac:chgData name="Tomáš Holetz (immocap.sk)" userId="16d36d35-ee2d-4d88-bdc9-72bf4e0f63eb" providerId="ADAL" clId="{3A78D04C-A22E-4B8C-BA30-966939362630}" dt="2022-12-15T12:53:59.371" v="69" actId="1076"/>
          <ac:spMkLst>
            <pc:docMk/>
            <pc:sldMk cId="0" sldId="272"/>
            <ac:spMk id="6" creationId="{75B3996A-9799-2230-F06F-4035363B8919}"/>
          </ac:spMkLst>
        </pc:spChg>
        <pc:spChg chg="add mod">
          <ac:chgData name="Tomáš Holetz (immocap.sk)" userId="16d36d35-ee2d-4d88-bdc9-72bf4e0f63eb" providerId="ADAL" clId="{3A78D04C-A22E-4B8C-BA30-966939362630}" dt="2022-12-15T12:53:59.371" v="69" actId="1076"/>
          <ac:spMkLst>
            <pc:docMk/>
            <pc:sldMk cId="0" sldId="272"/>
            <ac:spMk id="7" creationId="{A39A3957-769F-3E28-5DF7-47D64D0050D3}"/>
          </ac:spMkLst>
        </pc:spChg>
        <pc:spChg chg="mod">
          <ac:chgData name="Tomáš Holetz (immocap.sk)" userId="16d36d35-ee2d-4d88-bdc9-72bf4e0f63eb" providerId="ADAL" clId="{3A78D04C-A22E-4B8C-BA30-966939362630}" dt="2022-12-15T12:53:36.654" v="66" actId="20577"/>
          <ac:spMkLst>
            <pc:docMk/>
            <pc:sldMk cId="0" sldId="272"/>
            <ac:spMk id="689" creationId="{00000000-0000-0000-0000-000000000000}"/>
          </ac:spMkLst>
        </pc:spChg>
        <pc:spChg chg="mod">
          <ac:chgData name="Tomáš Holetz (immocap.sk)" userId="16d36d35-ee2d-4d88-bdc9-72bf4e0f63eb" providerId="ADAL" clId="{3A78D04C-A22E-4B8C-BA30-966939362630}" dt="2022-12-15T12:53:45.347" v="67" actId="1076"/>
          <ac:spMkLst>
            <pc:docMk/>
            <pc:sldMk cId="0" sldId="272"/>
            <ac:spMk id="690" creationId="{00000000-0000-0000-0000-000000000000}"/>
          </ac:spMkLst>
        </pc:spChg>
        <pc:graphicFrameChg chg="add mod modGraphic">
          <ac:chgData name="Tomáš Holetz (immocap.sk)" userId="16d36d35-ee2d-4d88-bdc9-72bf4e0f63eb" providerId="ADAL" clId="{3A78D04C-A22E-4B8C-BA30-966939362630}" dt="2022-12-15T12:52:38.856" v="59" actId="14100"/>
          <ac:graphicFrameMkLst>
            <pc:docMk/>
            <pc:sldMk cId="0" sldId="272"/>
            <ac:graphicFrameMk id="2" creationId="{578B3A24-5092-3898-24FD-74A67899FE5C}"/>
          </ac:graphicFrameMkLst>
        </pc:graphicFrameChg>
        <pc:graphicFrameChg chg="del">
          <ac:chgData name="Tomáš Holetz (immocap.sk)" userId="16d36d35-ee2d-4d88-bdc9-72bf4e0f63eb" providerId="ADAL" clId="{3A78D04C-A22E-4B8C-BA30-966939362630}" dt="2022-12-15T12:52:23.887" v="56" actId="478"/>
          <ac:graphicFrameMkLst>
            <pc:docMk/>
            <pc:sldMk cId="0" sldId="272"/>
            <ac:graphicFrameMk id="688" creationId="{00000000-0000-0000-0000-000000000000}"/>
          </ac:graphicFrameMkLst>
        </pc:graphicFrameChg>
      </pc:sldChg>
      <pc:sldChg chg="modSp mod">
        <pc:chgData name="Tomáš Holetz (immocap.sk)" userId="16d36d35-ee2d-4d88-bdc9-72bf4e0f63eb" providerId="ADAL" clId="{3A78D04C-A22E-4B8C-BA30-966939362630}" dt="2022-12-15T12:58:02.903" v="86" actId="20577"/>
        <pc:sldMkLst>
          <pc:docMk/>
          <pc:sldMk cId="0" sldId="275"/>
        </pc:sldMkLst>
        <pc:spChg chg="mod">
          <ac:chgData name="Tomáš Holetz (immocap.sk)" userId="16d36d35-ee2d-4d88-bdc9-72bf4e0f63eb" providerId="ADAL" clId="{3A78D04C-A22E-4B8C-BA30-966939362630}" dt="2022-12-15T12:58:02.903" v="86" actId="20577"/>
          <ac:spMkLst>
            <pc:docMk/>
            <pc:sldMk cId="0" sldId="275"/>
            <ac:spMk id="713" creationId="{00000000-0000-0000-0000-000000000000}"/>
          </ac:spMkLst>
        </pc:spChg>
      </pc:sldChg>
      <pc:sldChg chg="modSp add del mod">
        <pc:chgData name="Tomáš Holetz (immocap.sk)" userId="16d36d35-ee2d-4d88-bdc9-72bf4e0f63eb" providerId="ADAL" clId="{3A78D04C-A22E-4B8C-BA30-966939362630}" dt="2022-12-15T13:11:22.269" v="333" actId="20577"/>
        <pc:sldMkLst>
          <pc:docMk/>
          <pc:sldMk cId="0" sldId="276"/>
        </pc:sldMkLst>
        <pc:spChg chg="mod">
          <ac:chgData name="Tomáš Holetz (immocap.sk)" userId="16d36d35-ee2d-4d88-bdc9-72bf4e0f63eb" providerId="ADAL" clId="{3A78D04C-A22E-4B8C-BA30-966939362630}" dt="2022-12-15T13:11:22.269" v="333" actId="20577"/>
          <ac:spMkLst>
            <pc:docMk/>
            <pc:sldMk cId="0" sldId="276"/>
            <ac:spMk id="13" creationId="{07777197-EA7C-D6AE-4129-827FC45E0BAF}"/>
          </ac:spMkLst>
        </pc:spChg>
        <pc:spChg chg="mod">
          <ac:chgData name="Tomáš Holetz (immocap.sk)" userId="16d36d35-ee2d-4d88-bdc9-72bf4e0f63eb" providerId="ADAL" clId="{3A78D04C-A22E-4B8C-BA30-966939362630}" dt="2022-12-15T13:08:48.578" v="203" actId="20577"/>
          <ac:spMkLst>
            <pc:docMk/>
            <pc:sldMk cId="0" sldId="276"/>
            <ac:spMk id="14" creationId="{E4D61F4D-BEA3-1D3A-2964-9CD3AB64DB27}"/>
          </ac:spMkLst>
        </pc:spChg>
        <pc:spChg chg="mod">
          <ac:chgData name="Tomáš Holetz (immocap.sk)" userId="16d36d35-ee2d-4d88-bdc9-72bf4e0f63eb" providerId="ADAL" clId="{3A78D04C-A22E-4B8C-BA30-966939362630}" dt="2022-12-15T13:08:58.249" v="220" actId="20577"/>
          <ac:spMkLst>
            <pc:docMk/>
            <pc:sldMk cId="0" sldId="276"/>
            <ac:spMk id="727" creationId="{00000000-0000-0000-0000-000000000000}"/>
          </ac:spMkLst>
        </pc:spChg>
      </pc:sldChg>
      <pc:sldChg chg="modSp add del mod">
        <pc:chgData name="Tomáš Holetz (immocap.sk)" userId="16d36d35-ee2d-4d88-bdc9-72bf4e0f63eb" providerId="ADAL" clId="{3A78D04C-A22E-4B8C-BA30-966939362630}" dt="2022-12-15T13:12:07.133" v="412" actId="20577"/>
        <pc:sldMkLst>
          <pc:docMk/>
          <pc:sldMk cId="0" sldId="278"/>
        </pc:sldMkLst>
        <pc:spChg chg="mod">
          <ac:chgData name="Tomáš Holetz (immocap.sk)" userId="16d36d35-ee2d-4d88-bdc9-72bf4e0f63eb" providerId="ADAL" clId="{3A78D04C-A22E-4B8C-BA30-966939362630}" dt="2022-12-15T13:12:07.133" v="412" actId="20577"/>
          <ac:spMkLst>
            <pc:docMk/>
            <pc:sldMk cId="0" sldId="278"/>
            <ac:spMk id="2" creationId="{E234E90A-C5CD-BFEA-FB52-71091FDD9CC4}"/>
          </ac:spMkLst>
        </pc:spChg>
        <pc:spChg chg="mod">
          <ac:chgData name="Tomáš Holetz (immocap.sk)" userId="16d36d35-ee2d-4d88-bdc9-72bf4e0f63eb" providerId="ADAL" clId="{3A78D04C-A22E-4B8C-BA30-966939362630}" dt="2022-12-15T13:10:10.809" v="297" actId="20577"/>
          <ac:spMkLst>
            <pc:docMk/>
            <pc:sldMk cId="0" sldId="278"/>
            <ac:spMk id="3" creationId="{DF9329EF-4E16-B723-2814-05D4D1729810}"/>
          </ac:spMkLst>
        </pc:spChg>
        <pc:spChg chg="mod">
          <ac:chgData name="Tomáš Holetz (immocap.sk)" userId="16d36d35-ee2d-4d88-bdc9-72bf4e0f63eb" providerId="ADAL" clId="{3A78D04C-A22E-4B8C-BA30-966939362630}" dt="2022-12-15T13:10:20.438" v="313" actId="20577"/>
          <ac:spMkLst>
            <pc:docMk/>
            <pc:sldMk cId="0" sldId="278"/>
            <ac:spMk id="5" creationId="{B4DAF203-02B0-3554-39EB-0C50D2501080}"/>
          </ac:spMkLst>
        </pc:spChg>
        <pc:picChg chg="mod">
          <ac:chgData name="Tomáš Holetz (immocap.sk)" userId="16d36d35-ee2d-4d88-bdc9-72bf4e0f63eb" providerId="ADAL" clId="{3A78D04C-A22E-4B8C-BA30-966939362630}" dt="2022-12-14T14:49:24.805" v="0" actId="14826"/>
          <ac:picMkLst>
            <pc:docMk/>
            <pc:sldMk cId="0" sldId="278"/>
            <ac:picMk id="825" creationId="{00000000-0000-0000-0000-000000000000}"/>
          </ac:picMkLst>
        </pc:picChg>
      </pc:sldChg>
      <pc:sldChg chg="modSp mod">
        <pc:chgData name="Tomáš Holetz (immocap.sk)" userId="16d36d35-ee2d-4d88-bdc9-72bf4e0f63eb" providerId="ADAL" clId="{3A78D04C-A22E-4B8C-BA30-966939362630}" dt="2022-12-15T13:20:37.277" v="824" actId="20577"/>
        <pc:sldMkLst>
          <pc:docMk/>
          <pc:sldMk cId="0" sldId="281"/>
        </pc:sldMkLst>
        <pc:spChg chg="mod">
          <ac:chgData name="Tomáš Holetz (immocap.sk)" userId="16d36d35-ee2d-4d88-bdc9-72bf4e0f63eb" providerId="ADAL" clId="{3A78D04C-A22E-4B8C-BA30-966939362630}" dt="2022-12-15T13:20:37.277" v="824" actId="20577"/>
          <ac:spMkLst>
            <pc:docMk/>
            <pc:sldMk cId="0" sldId="281"/>
            <ac:spMk id="853" creationId="{00000000-0000-0000-0000-000000000000}"/>
          </ac:spMkLst>
        </pc:spChg>
      </pc:sldChg>
      <pc:sldChg chg="addSp modSp mod">
        <pc:chgData name="Tomáš Holetz (immocap.sk)" userId="16d36d35-ee2d-4d88-bdc9-72bf4e0f63eb" providerId="ADAL" clId="{3A78D04C-A22E-4B8C-BA30-966939362630}" dt="2022-12-14T14:56:42.335" v="26" actId="1036"/>
        <pc:sldMkLst>
          <pc:docMk/>
          <pc:sldMk cId="0" sldId="284"/>
        </pc:sldMkLst>
        <pc:spChg chg="add mod">
          <ac:chgData name="Tomáš Holetz (immocap.sk)" userId="16d36d35-ee2d-4d88-bdc9-72bf4e0f63eb" providerId="ADAL" clId="{3A78D04C-A22E-4B8C-BA30-966939362630}" dt="2022-12-14T14:56:10.611" v="10"/>
          <ac:spMkLst>
            <pc:docMk/>
            <pc:sldMk cId="0" sldId="284"/>
            <ac:spMk id="10" creationId="{5BC86214-E1B9-3DAD-A4C3-332C9A2A5C11}"/>
          </ac:spMkLst>
        </pc:spChg>
        <pc:spChg chg="add mod">
          <ac:chgData name="Tomáš Holetz (immocap.sk)" userId="16d36d35-ee2d-4d88-bdc9-72bf4e0f63eb" providerId="ADAL" clId="{3A78D04C-A22E-4B8C-BA30-966939362630}" dt="2022-12-14T14:56:10.611" v="10"/>
          <ac:spMkLst>
            <pc:docMk/>
            <pc:sldMk cId="0" sldId="284"/>
            <ac:spMk id="11" creationId="{F937D58C-E898-3702-5054-6949C5A8CD89}"/>
          </ac:spMkLst>
        </pc:spChg>
        <pc:spChg chg="mod">
          <ac:chgData name="Tomáš Holetz (immocap.sk)" userId="16d36d35-ee2d-4d88-bdc9-72bf4e0f63eb" providerId="ADAL" clId="{3A78D04C-A22E-4B8C-BA30-966939362630}" dt="2022-12-14T14:56:42.335" v="26" actId="1036"/>
          <ac:spMkLst>
            <pc:docMk/>
            <pc:sldMk cId="0" sldId="284"/>
            <ac:spMk id="899" creationId="{00000000-0000-0000-0000-000000000000}"/>
          </ac:spMkLst>
        </pc:spChg>
        <pc:spChg chg="mod">
          <ac:chgData name="Tomáš Holetz (immocap.sk)" userId="16d36d35-ee2d-4d88-bdc9-72bf4e0f63eb" providerId="ADAL" clId="{3A78D04C-A22E-4B8C-BA30-966939362630}" dt="2022-12-14T14:56:42.335" v="26" actId="1036"/>
          <ac:spMkLst>
            <pc:docMk/>
            <pc:sldMk cId="0" sldId="284"/>
            <ac:spMk id="900" creationId="{00000000-0000-0000-0000-000000000000}"/>
          </ac:spMkLst>
        </pc:spChg>
        <pc:spChg chg="mod">
          <ac:chgData name="Tomáš Holetz (immocap.sk)" userId="16d36d35-ee2d-4d88-bdc9-72bf4e0f63eb" providerId="ADAL" clId="{3A78D04C-A22E-4B8C-BA30-966939362630}" dt="2022-12-14T14:56:42.335" v="26" actId="1036"/>
          <ac:spMkLst>
            <pc:docMk/>
            <pc:sldMk cId="0" sldId="284"/>
            <ac:spMk id="901" creationId="{00000000-0000-0000-0000-000000000000}"/>
          </ac:spMkLst>
        </pc:spChg>
        <pc:spChg chg="mod">
          <ac:chgData name="Tomáš Holetz (immocap.sk)" userId="16d36d35-ee2d-4d88-bdc9-72bf4e0f63eb" providerId="ADAL" clId="{3A78D04C-A22E-4B8C-BA30-966939362630}" dt="2022-12-14T14:56:42.335" v="26" actId="1036"/>
          <ac:spMkLst>
            <pc:docMk/>
            <pc:sldMk cId="0" sldId="284"/>
            <ac:spMk id="902" creationId="{00000000-0000-0000-0000-000000000000}"/>
          </ac:spMkLst>
        </pc:spChg>
        <pc:spChg chg="mod">
          <ac:chgData name="Tomáš Holetz (immocap.sk)" userId="16d36d35-ee2d-4d88-bdc9-72bf4e0f63eb" providerId="ADAL" clId="{3A78D04C-A22E-4B8C-BA30-966939362630}" dt="2022-12-14T14:56:08.989" v="9" actId="1076"/>
          <ac:spMkLst>
            <pc:docMk/>
            <pc:sldMk cId="0" sldId="284"/>
            <ac:spMk id="903" creationId="{00000000-0000-0000-0000-000000000000}"/>
          </ac:spMkLst>
        </pc:spChg>
        <pc:spChg chg="mod">
          <ac:chgData name="Tomáš Holetz (immocap.sk)" userId="16d36d35-ee2d-4d88-bdc9-72bf4e0f63eb" providerId="ADAL" clId="{3A78D04C-A22E-4B8C-BA30-966939362630}" dt="2022-12-14T14:56:42.335" v="26" actId="1036"/>
          <ac:spMkLst>
            <pc:docMk/>
            <pc:sldMk cId="0" sldId="284"/>
            <ac:spMk id="904" creationId="{00000000-0000-0000-0000-000000000000}"/>
          </ac:spMkLst>
        </pc:spChg>
        <pc:spChg chg="mod">
          <ac:chgData name="Tomáš Holetz (immocap.sk)" userId="16d36d35-ee2d-4d88-bdc9-72bf4e0f63eb" providerId="ADAL" clId="{3A78D04C-A22E-4B8C-BA30-966939362630}" dt="2022-12-14T14:56:42.335" v="26" actId="1036"/>
          <ac:spMkLst>
            <pc:docMk/>
            <pc:sldMk cId="0" sldId="284"/>
            <ac:spMk id="905" creationId="{00000000-0000-0000-0000-000000000000}"/>
          </ac:spMkLst>
        </pc:spChg>
        <pc:spChg chg="mod">
          <ac:chgData name="Tomáš Holetz (immocap.sk)" userId="16d36d35-ee2d-4d88-bdc9-72bf4e0f63eb" providerId="ADAL" clId="{3A78D04C-A22E-4B8C-BA30-966939362630}" dt="2022-12-14T14:56:42.335" v="26" actId="1036"/>
          <ac:spMkLst>
            <pc:docMk/>
            <pc:sldMk cId="0" sldId="284"/>
            <ac:spMk id="906" creationId="{00000000-0000-0000-0000-000000000000}"/>
          </ac:spMkLst>
        </pc:spChg>
        <pc:grpChg chg="mod">
          <ac:chgData name="Tomáš Holetz (immocap.sk)" userId="16d36d35-ee2d-4d88-bdc9-72bf4e0f63eb" providerId="ADAL" clId="{3A78D04C-A22E-4B8C-BA30-966939362630}" dt="2022-12-14T14:56:08.989" v="9" actId="1076"/>
          <ac:grpSpMkLst>
            <pc:docMk/>
            <pc:sldMk cId="0" sldId="284"/>
            <ac:grpSpMk id="912" creationId="{00000000-0000-0000-0000-000000000000}"/>
          </ac:grpSpMkLst>
        </pc:grpChg>
        <pc:picChg chg="mod">
          <ac:chgData name="Tomáš Holetz (immocap.sk)" userId="16d36d35-ee2d-4d88-bdc9-72bf4e0f63eb" providerId="ADAL" clId="{3A78D04C-A22E-4B8C-BA30-966939362630}" dt="2022-12-14T14:56:42.335" v="26" actId="1036"/>
          <ac:picMkLst>
            <pc:docMk/>
            <pc:sldMk cId="0" sldId="284"/>
            <ac:picMk id="2" creationId="{C499E23B-D50B-5B54-85D6-AED43CAB28AE}"/>
          </ac:picMkLst>
        </pc:picChg>
        <pc:picChg chg="mod">
          <ac:chgData name="Tomáš Holetz (immocap.sk)" userId="16d36d35-ee2d-4d88-bdc9-72bf4e0f63eb" providerId="ADAL" clId="{3A78D04C-A22E-4B8C-BA30-966939362630}" dt="2022-12-14T14:56:42.335" v="26" actId="1036"/>
          <ac:picMkLst>
            <pc:docMk/>
            <pc:sldMk cId="0" sldId="284"/>
            <ac:picMk id="3" creationId="{BAA3F8D6-5DDD-3F96-E644-F690BDBA83FC}"/>
          </ac:picMkLst>
        </pc:picChg>
        <pc:picChg chg="mod">
          <ac:chgData name="Tomáš Holetz (immocap.sk)" userId="16d36d35-ee2d-4d88-bdc9-72bf4e0f63eb" providerId="ADAL" clId="{3A78D04C-A22E-4B8C-BA30-966939362630}" dt="2022-12-14T14:56:42.335" v="26" actId="1036"/>
          <ac:picMkLst>
            <pc:docMk/>
            <pc:sldMk cId="0" sldId="284"/>
            <ac:picMk id="4" creationId="{24063C95-1162-16BC-342A-62D8DC02BC2B}"/>
          </ac:picMkLst>
        </pc:picChg>
        <pc:picChg chg="add mod">
          <ac:chgData name="Tomáš Holetz (immocap.sk)" userId="16d36d35-ee2d-4d88-bdc9-72bf4e0f63eb" providerId="ADAL" clId="{3A78D04C-A22E-4B8C-BA30-966939362630}" dt="2022-12-14T14:56:10.611" v="10"/>
          <ac:picMkLst>
            <pc:docMk/>
            <pc:sldMk cId="0" sldId="284"/>
            <ac:picMk id="12" creationId="{00466B6C-AE77-1614-8D68-3034DB95FB2B}"/>
          </ac:picMkLst>
        </pc:picChg>
        <pc:picChg chg="mod">
          <ac:chgData name="Tomáš Holetz (immocap.sk)" userId="16d36d35-ee2d-4d88-bdc9-72bf4e0f63eb" providerId="ADAL" clId="{3A78D04C-A22E-4B8C-BA30-966939362630}" dt="2022-12-14T14:56:42.335" v="26" actId="1036"/>
          <ac:picMkLst>
            <pc:docMk/>
            <pc:sldMk cId="0" sldId="284"/>
            <ac:picMk id="915" creationId="{00000000-0000-0000-0000-000000000000}"/>
          </ac:picMkLst>
        </pc:picChg>
      </pc:sldChg>
      <pc:sldChg chg="del">
        <pc:chgData name="Tomáš Holetz (immocap.sk)" userId="16d36d35-ee2d-4d88-bdc9-72bf4e0f63eb" providerId="ADAL" clId="{3A78D04C-A22E-4B8C-BA30-966939362630}" dt="2022-12-15T13:07:10.015" v="194" actId="47"/>
        <pc:sldMkLst>
          <pc:docMk/>
          <pc:sldMk cId="0" sldId="285"/>
        </pc:sldMkLst>
      </pc:sldChg>
      <pc:sldChg chg="modSp mod">
        <pc:chgData name="Tomáš Holetz (immocap.sk)" userId="16d36d35-ee2d-4d88-bdc9-72bf4e0f63eb" providerId="ADAL" clId="{3A78D04C-A22E-4B8C-BA30-966939362630}" dt="2022-12-15T12:56:15.854" v="82" actId="255"/>
        <pc:sldMkLst>
          <pc:docMk/>
          <pc:sldMk cId="478395977" sldId="305"/>
        </pc:sldMkLst>
        <pc:spChg chg="mod">
          <ac:chgData name="Tomáš Holetz (immocap.sk)" userId="16d36d35-ee2d-4d88-bdc9-72bf4e0f63eb" providerId="ADAL" clId="{3A78D04C-A22E-4B8C-BA30-966939362630}" dt="2022-12-15T12:55:37.378" v="76" actId="255"/>
          <ac:spMkLst>
            <pc:docMk/>
            <pc:sldMk cId="478395977" sldId="305"/>
            <ac:spMk id="8" creationId="{A951CEC7-B1ED-651F-B268-1FF092070591}"/>
          </ac:spMkLst>
        </pc:spChg>
        <pc:spChg chg="mod">
          <ac:chgData name="Tomáš Holetz (immocap.sk)" userId="16d36d35-ee2d-4d88-bdc9-72bf4e0f63eb" providerId="ADAL" clId="{3A78D04C-A22E-4B8C-BA30-966939362630}" dt="2022-12-15T12:56:15.854" v="82" actId="255"/>
          <ac:spMkLst>
            <pc:docMk/>
            <pc:sldMk cId="478395977" sldId="305"/>
            <ac:spMk id="10" creationId="{8A35AF9A-F1D0-F51E-E7A3-3B0D36D23113}"/>
          </ac:spMkLst>
        </pc:spChg>
        <pc:spChg chg="mod">
          <ac:chgData name="Tomáš Holetz (immocap.sk)" userId="16d36d35-ee2d-4d88-bdc9-72bf4e0f63eb" providerId="ADAL" clId="{3A78D04C-A22E-4B8C-BA30-966939362630}" dt="2022-12-14T14:49:25.193" v="6" actId="27636"/>
          <ac:spMkLst>
            <pc:docMk/>
            <pc:sldMk cId="478395977" sldId="305"/>
            <ac:spMk id="16" creationId="{EB197573-2359-C8CF-3DED-DF45A87B1A44}"/>
          </ac:spMkLst>
        </pc:spChg>
        <pc:picChg chg="mod">
          <ac:chgData name="Tomáš Holetz (immocap.sk)" userId="16d36d35-ee2d-4d88-bdc9-72bf4e0f63eb" providerId="ADAL" clId="{3A78D04C-A22E-4B8C-BA30-966939362630}" dt="2022-12-15T12:55:12.558" v="71" actId="1076"/>
          <ac:picMkLst>
            <pc:docMk/>
            <pc:sldMk cId="478395977" sldId="305"/>
            <ac:picMk id="21" creationId="{9D7F7505-29C8-BB99-31E9-A331D677A2B1}"/>
          </ac:picMkLst>
        </pc:picChg>
      </pc:sldChg>
      <pc:sldChg chg="modSp mod">
        <pc:chgData name="Tomáš Holetz (immocap.sk)" userId="16d36d35-ee2d-4d88-bdc9-72bf4e0f63eb" providerId="ADAL" clId="{3A78D04C-A22E-4B8C-BA30-966939362630}" dt="2022-12-15T12:47:02.726" v="52" actId="20577"/>
        <pc:sldMkLst>
          <pc:docMk/>
          <pc:sldMk cId="2602813704" sldId="306"/>
        </pc:sldMkLst>
        <pc:spChg chg="mod">
          <ac:chgData name="Tomáš Holetz (immocap.sk)" userId="16d36d35-ee2d-4d88-bdc9-72bf4e0f63eb" providerId="ADAL" clId="{3A78D04C-A22E-4B8C-BA30-966939362630}" dt="2022-12-15T12:47:02.726" v="52" actId="20577"/>
          <ac:spMkLst>
            <pc:docMk/>
            <pc:sldMk cId="2602813704" sldId="306"/>
            <ac:spMk id="27" creationId="{56D464E6-06C8-AA45-1673-2436AF341BA0}"/>
          </ac:spMkLst>
        </pc:spChg>
      </pc:sldChg>
      <pc:sldChg chg="del">
        <pc:chgData name="Tomáš Holetz (immocap.sk)" userId="16d36d35-ee2d-4d88-bdc9-72bf4e0f63eb" providerId="ADAL" clId="{3A78D04C-A22E-4B8C-BA30-966939362630}" dt="2022-12-15T12:47:54.526" v="53" actId="47"/>
        <pc:sldMkLst>
          <pc:docMk/>
          <pc:sldMk cId="1918384878" sldId="308"/>
        </pc:sldMkLst>
      </pc:sldChg>
      <pc:sldChg chg="modSp mod">
        <pc:chgData name="Tomáš Holetz (immocap.sk)" userId="16d36d35-ee2d-4d88-bdc9-72bf4e0f63eb" providerId="ADAL" clId="{3A78D04C-A22E-4B8C-BA30-966939362630}" dt="2022-12-15T13:16:21.675" v="758" actId="255"/>
        <pc:sldMkLst>
          <pc:docMk/>
          <pc:sldMk cId="2670553266" sldId="313"/>
        </pc:sldMkLst>
        <pc:spChg chg="mod">
          <ac:chgData name="Tomáš Holetz (immocap.sk)" userId="16d36d35-ee2d-4d88-bdc9-72bf4e0f63eb" providerId="ADAL" clId="{3A78D04C-A22E-4B8C-BA30-966939362630}" dt="2022-12-15T13:16:21.675" v="758" actId="255"/>
          <ac:spMkLst>
            <pc:docMk/>
            <pc:sldMk cId="2670553266" sldId="313"/>
            <ac:spMk id="2" creationId="{806B30D9-BFB5-B5A0-2270-2FC2ADCADA11}"/>
          </ac:spMkLst>
        </pc:spChg>
      </pc:sldChg>
      <pc:sldChg chg="modSp mod">
        <pc:chgData name="Tomáš Holetz (immocap.sk)" userId="16d36d35-ee2d-4d88-bdc9-72bf4e0f63eb" providerId="ADAL" clId="{3A78D04C-A22E-4B8C-BA30-966939362630}" dt="2022-12-14T14:49:25.151" v="5" actId="27636"/>
        <pc:sldMkLst>
          <pc:docMk/>
          <pc:sldMk cId="1018777781" sldId="316"/>
        </pc:sldMkLst>
        <pc:spChg chg="mod">
          <ac:chgData name="Tomáš Holetz (immocap.sk)" userId="16d36d35-ee2d-4d88-bdc9-72bf4e0f63eb" providerId="ADAL" clId="{3A78D04C-A22E-4B8C-BA30-966939362630}" dt="2022-12-14T14:49:25.151" v="5" actId="27636"/>
          <ac:spMkLst>
            <pc:docMk/>
            <pc:sldMk cId="1018777781" sldId="316"/>
            <ac:spMk id="600" creationId="{00000000-0000-0000-0000-000000000000}"/>
          </ac:spMkLst>
        </pc:spChg>
        <pc:spChg chg="mod">
          <ac:chgData name="Tomáš Holetz (immocap.sk)" userId="16d36d35-ee2d-4d88-bdc9-72bf4e0f63eb" providerId="ADAL" clId="{3A78D04C-A22E-4B8C-BA30-966939362630}" dt="2022-12-14T14:49:25.141" v="4" actId="27636"/>
          <ac:spMkLst>
            <pc:docMk/>
            <pc:sldMk cId="1018777781" sldId="316"/>
            <ac:spMk id="603" creationId="{00000000-0000-0000-0000-000000000000}"/>
          </ac:spMkLst>
        </pc:spChg>
        <pc:spChg chg="mod">
          <ac:chgData name="Tomáš Holetz (immocap.sk)" userId="16d36d35-ee2d-4d88-bdc9-72bf4e0f63eb" providerId="ADAL" clId="{3A78D04C-A22E-4B8C-BA30-966939362630}" dt="2022-12-14T14:49:25.132" v="3" actId="27636"/>
          <ac:spMkLst>
            <pc:docMk/>
            <pc:sldMk cId="1018777781" sldId="316"/>
            <ac:spMk id="605" creationId="{00000000-0000-0000-0000-000000000000}"/>
          </ac:spMkLst>
        </pc:spChg>
      </pc:sldChg>
      <pc:sldChg chg="modSp del mod">
        <pc:chgData name="Tomáš Holetz (immocap.sk)" userId="16d36d35-ee2d-4d88-bdc9-72bf4e0f63eb" providerId="ADAL" clId="{3A78D04C-A22E-4B8C-BA30-966939362630}" dt="2022-12-15T13:08:19.631" v="195" actId="47"/>
        <pc:sldMkLst>
          <pc:docMk/>
          <pc:sldMk cId="1577120213" sldId="328"/>
        </pc:sldMkLst>
        <pc:spChg chg="mod">
          <ac:chgData name="Tomáš Holetz (immocap.sk)" userId="16d36d35-ee2d-4d88-bdc9-72bf4e0f63eb" providerId="ADAL" clId="{3A78D04C-A22E-4B8C-BA30-966939362630}" dt="2022-12-14T14:49:25.021" v="1" actId="27636"/>
          <ac:spMkLst>
            <pc:docMk/>
            <pc:sldMk cId="1577120213" sldId="328"/>
            <ac:spMk id="10" creationId="{34A47E4B-37A0-A51F-58FB-30AFEE95BF7D}"/>
          </ac:spMkLst>
        </pc:spChg>
      </pc:sldChg>
      <pc:sldChg chg="del">
        <pc:chgData name="Tomáš Holetz (immocap.sk)" userId="16d36d35-ee2d-4d88-bdc9-72bf4e0f63eb" providerId="ADAL" clId="{3A78D04C-A22E-4B8C-BA30-966939362630}" dt="2022-12-15T13:08:19.631" v="195" actId="47"/>
        <pc:sldMkLst>
          <pc:docMk/>
          <pc:sldMk cId="299641628" sldId="329"/>
        </pc:sldMkLst>
      </pc:sldChg>
      <pc:sldChg chg="del">
        <pc:chgData name="Tomáš Holetz (immocap.sk)" userId="16d36d35-ee2d-4d88-bdc9-72bf4e0f63eb" providerId="ADAL" clId="{3A78D04C-A22E-4B8C-BA30-966939362630}" dt="2022-12-15T13:08:19.631" v="195" actId="47"/>
        <pc:sldMkLst>
          <pc:docMk/>
          <pc:sldMk cId="2425882074" sldId="330"/>
        </pc:sldMkLst>
      </pc:sldChg>
      <pc:sldChg chg="del">
        <pc:chgData name="Tomáš Holetz (immocap.sk)" userId="16d36d35-ee2d-4d88-bdc9-72bf4e0f63eb" providerId="ADAL" clId="{3A78D04C-A22E-4B8C-BA30-966939362630}" dt="2022-12-15T13:08:19.631" v="195" actId="47"/>
        <pc:sldMkLst>
          <pc:docMk/>
          <pc:sldMk cId="2477122874" sldId="331"/>
        </pc:sldMkLst>
      </pc:sldChg>
      <pc:sldChg chg="addSp delSp modSp add mod">
        <pc:chgData name="Tomáš Holetz (immocap.sk)" userId="16d36d35-ee2d-4d88-bdc9-72bf4e0f63eb" providerId="ADAL" clId="{3A78D04C-A22E-4B8C-BA30-966939362630}" dt="2022-12-15T13:06:57.477" v="193" actId="113"/>
        <pc:sldMkLst>
          <pc:docMk/>
          <pc:sldMk cId="4256476892" sldId="332"/>
        </pc:sldMkLst>
        <pc:spChg chg="add mod">
          <ac:chgData name="Tomáš Holetz (immocap.sk)" userId="16d36d35-ee2d-4d88-bdc9-72bf4e0f63eb" providerId="ADAL" clId="{3A78D04C-A22E-4B8C-BA30-966939362630}" dt="2022-12-15T13:06:35.590" v="192" actId="20577"/>
          <ac:spMkLst>
            <pc:docMk/>
            <pc:sldMk cId="4256476892" sldId="332"/>
            <ac:spMk id="9" creationId="{D4C1D2A6-38C9-197E-AE79-B60C96DD0122}"/>
          </ac:spMkLst>
        </pc:spChg>
        <pc:spChg chg="add mod">
          <ac:chgData name="Tomáš Holetz (immocap.sk)" userId="16d36d35-ee2d-4d88-bdc9-72bf4e0f63eb" providerId="ADAL" clId="{3A78D04C-A22E-4B8C-BA30-966939362630}" dt="2022-12-15T13:06:57.477" v="193" actId="113"/>
          <ac:spMkLst>
            <pc:docMk/>
            <pc:sldMk cId="4256476892" sldId="332"/>
            <ac:spMk id="11" creationId="{10FAFEDF-BE62-4C55-0133-EE981B8D5878}"/>
          </ac:spMkLst>
        </pc:spChg>
        <pc:spChg chg="add mod">
          <ac:chgData name="Tomáš Holetz (immocap.sk)" userId="16d36d35-ee2d-4d88-bdc9-72bf4e0f63eb" providerId="ADAL" clId="{3A78D04C-A22E-4B8C-BA30-966939362630}" dt="2022-12-15T13:05:15.940" v="90" actId="207"/>
          <ac:spMkLst>
            <pc:docMk/>
            <pc:sldMk cId="4256476892" sldId="332"/>
            <ac:spMk id="12" creationId="{043CA371-F58B-227B-BE02-F69485C6BABF}"/>
          </ac:spMkLst>
        </pc:spChg>
        <pc:spChg chg="del">
          <ac:chgData name="Tomáš Holetz (immocap.sk)" userId="16d36d35-ee2d-4d88-bdc9-72bf4e0f63eb" providerId="ADAL" clId="{3A78D04C-A22E-4B8C-BA30-966939362630}" dt="2022-12-15T13:05:09.541" v="88" actId="478"/>
          <ac:spMkLst>
            <pc:docMk/>
            <pc:sldMk cId="4256476892" sldId="332"/>
            <ac:spMk id="429" creationId="{00000000-0000-0000-0000-000000000000}"/>
          </ac:spMkLst>
        </pc:spChg>
      </pc:sldChg>
      <pc:sldChg chg="modSp add del mod">
        <pc:chgData name="Tomáš Holetz (immocap.sk)" userId="16d36d35-ee2d-4d88-bdc9-72bf4e0f63eb" providerId="ADAL" clId="{3A78D04C-A22E-4B8C-BA30-966939362630}" dt="2022-12-15T13:27:39.222" v="827" actId="47"/>
        <pc:sldMkLst>
          <pc:docMk/>
          <pc:sldMk cId="1298836001" sldId="349"/>
        </pc:sldMkLst>
        <pc:spChg chg="mod">
          <ac:chgData name="Tomáš Holetz (immocap.sk)" userId="16d36d35-ee2d-4d88-bdc9-72bf4e0f63eb" providerId="ADAL" clId="{3A78D04C-A22E-4B8C-BA30-966939362630}" dt="2022-12-15T13:12:58.427" v="489" actId="20577"/>
          <ac:spMkLst>
            <pc:docMk/>
            <pc:sldMk cId="1298836001" sldId="349"/>
            <ac:spMk id="13" creationId="{B0FF82D0-AFCF-2497-C5AB-7506CF3C7E3B}"/>
          </ac:spMkLst>
        </pc:spChg>
        <pc:spChg chg="mod">
          <ac:chgData name="Tomáš Holetz (immocap.sk)" userId="16d36d35-ee2d-4d88-bdc9-72bf4e0f63eb" providerId="ADAL" clId="{3A78D04C-A22E-4B8C-BA30-966939362630}" dt="2022-12-15T13:10:57.021" v="318"/>
          <ac:spMkLst>
            <pc:docMk/>
            <pc:sldMk cId="1298836001" sldId="349"/>
            <ac:spMk id="14" creationId="{CAE4D82A-1037-75D6-966C-06444F389AAE}"/>
          </ac:spMkLst>
        </pc:spChg>
        <pc:spChg chg="mod">
          <ac:chgData name="Tomáš Holetz (immocap.sk)" userId="16d36d35-ee2d-4d88-bdc9-72bf4e0f63eb" providerId="ADAL" clId="{3A78D04C-A22E-4B8C-BA30-966939362630}" dt="2022-12-15T13:10:28.790" v="314"/>
          <ac:spMkLst>
            <pc:docMk/>
            <pc:sldMk cId="1298836001" sldId="349"/>
            <ac:spMk id="727" creationId="{00000000-0000-0000-0000-000000000000}"/>
          </ac:spMkLst>
        </pc:spChg>
      </pc:sldChg>
      <pc:sldChg chg="modSp add mod">
        <pc:chgData name="Tomáš Holetz (immocap.sk)" userId="16d36d35-ee2d-4d88-bdc9-72bf4e0f63eb" providerId="ADAL" clId="{3A78D04C-A22E-4B8C-BA30-966939362630}" dt="2022-12-15T13:13:44.228" v="570" actId="20577"/>
        <pc:sldMkLst>
          <pc:docMk/>
          <pc:sldMk cId="1582927625" sldId="350"/>
        </pc:sldMkLst>
        <pc:spChg chg="mod">
          <ac:chgData name="Tomáš Holetz (immocap.sk)" userId="16d36d35-ee2d-4d88-bdc9-72bf4e0f63eb" providerId="ADAL" clId="{3A78D04C-A22E-4B8C-BA30-966939362630}" dt="2022-12-15T13:13:44.228" v="570" actId="20577"/>
          <ac:spMkLst>
            <pc:docMk/>
            <pc:sldMk cId="1582927625" sldId="350"/>
            <ac:spMk id="2" creationId="{9CB40E24-A7C8-49CE-EDA5-DBB7031193B4}"/>
          </ac:spMkLst>
        </pc:spChg>
        <pc:spChg chg="mod">
          <ac:chgData name="Tomáš Holetz (immocap.sk)" userId="16d36d35-ee2d-4d88-bdc9-72bf4e0f63eb" providerId="ADAL" clId="{3A78D04C-A22E-4B8C-BA30-966939362630}" dt="2022-12-15T13:11:01.210" v="319"/>
          <ac:spMkLst>
            <pc:docMk/>
            <pc:sldMk cId="1582927625" sldId="350"/>
            <ac:spMk id="3" creationId="{CB9ED22F-9B69-2ED8-FA3F-33D55B5303CA}"/>
          </ac:spMkLst>
        </pc:spChg>
        <pc:spChg chg="mod">
          <ac:chgData name="Tomáš Holetz (immocap.sk)" userId="16d36d35-ee2d-4d88-bdc9-72bf4e0f63eb" providerId="ADAL" clId="{3A78D04C-A22E-4B8C-BA30-966939362630}" dt="2022-12-15T13:10:35.053" v="315"/>
          <ac:spMkLst>
            <pc:docMk/>
            <pc:sldMk cId="1582927625" sldId="350"/>
            <ac:spMk id="5" creationId="{B4DAF203-02B0-3554-39EB-0C50D2501080}"/>
          </ac:spMkLst>
        </pc:spChg>
      </pc:sldChg>
      <pc:sldChg chg="modSp add del mod">
        <pc:chgData name="Tomáš Holetz (immocap.sk)" userId="16d36d35-ee2d-4d88-bdc9-72bf4e0f63eb" providerId="ADAL" clId="{3A78D04C-A22E-4B8C-BA30-966939362630}" dt="2022-12-15T13:27:33.568" v="825" actId="47"/>
        <pc:sldMkLst>
          <pc:docMk/>
          <pc:sldMk cId="632047770" sldId="352"/>
        </pc:sldMkLst>
        <pc:spChg chg="mod">
          <ac:chgData name="Tomáš Holetz (immocap.sk)" userId="16d36d35-ee2d-4d88-bdc9-72bf4e0f63eb" providerId="ADAL" clId="{3A78D04C-A22E-4B8C-BA30-966939362630}" dt="2022-12-15T13:16:05.845" v="757" actId="20577"/>
          <ac:spMkLst>
            <pc:docMk/>
            <pc:sldMk cId="632047770" sldId="352"/>
            <ac:spMk id="2" creationId="{929268D0-506F-3F9E-CFFD-00868C5187BE}"/>
          </ac:spMkLst>
        </pc:spChg>
        <pc:spChg chg="mod">
          <ac:chgData name="Tomáš Holetz (immocap.sk)" userId="16d36d35-ee2d-4d88-bdc9-72bf4e0f63eb" providerId="ADAL" clId="{3A78D04C-A22E-4B8C-BA30-966939362630}" dt="2022-12-15T13:10:43.118" v="317"/>
          <ac:spMkLst>
            <pc:docMk/>
            <pc:sldMk cId="632047770" sldId="352"/>
            <ac:spMk id="5" creationId="{B4DAF203-02B0-3554-39EB-0C50D2501080}"/>
          </ac:spMkLst>
        </pc:spChg>
        <pc:spChg chg="mod">
          <ac:chgData name="Tomáš Holetz (immocap.sk)" userId="16d36d35-ee2d-4d88-bdc9-72bf4e0f63eb" providerId="ADAL" clId="{3A78D04C-A22E-4B8C-BA30-966939362630}" dt="2022-12-15T13:11:11.183" v="321"/>
          <ac:spMkLst>
            <pc:docMk/>
            <pc:sldMk cId="632047770" sldId="352"/>
            <ac:spMk id="6" creationId="{A9545B75-0085-19F4-6A59-1C76A28AB61F}"/>
          </ac:spMkLst>
        </pc:spChg>
      </pc:sldChg>
      <pc:sldChg chg="modSp add del mod">
        <pc:chgData name="Tomáš Holetz (immocap.sk)" userId="16d36d35-ee2d-4d88-bdc9-72bf4e0f63eb" providerId="ADAL" clId="{3A78D04C-A22E-4B8C-BA30-966939362630}" dt="2022-12-15T13:27:35.902" v="826" actId="47"/>
        <pc:sldMkLst>
          <pc:docMk/>
          <pc:sldMk cId="86439517" sldId="353"/>
        </pc:sldMkLst>
        <pc:spChg chg="mod">
          <ac:chgData name="Tomáš Holetz (immocap.sk)" userId="16d36d35-ee2d-4d88-bdc9-72bf4e0f63eb" providerId="ADAL" clId="{3A78D04C-A22E-4B8C-BA30-966939362630}" dt="2022-12-15T13:14:30.498" v="664" actId="20577"/>
          <ac:spMkLst>
            <pc:docMk/>
            <pc:sldMk cId="86439517" sldId="353"/>
            <ac:spMk id="2" creationId="{B8B55A19-5ED0-A597-E53A-1EFFE4D7D0C4}"/>
          </ac:spMkLst>
        </pc:spChg>
        <pc:spChg chg="mod">
          <ac:chgData name="Tomáš Holetz (immocap.sk)" userId="16d36d35-ee2d-4d88-bdc9-72bf4e0f63eb" providerId="ADAL" clId="{3A78D04C-A22E-4B8C-BA30-966939362630}" dt="2022-12-15T13:10:38.725" v="316"/>
          <ac:spMkLst>
            <pc:docMk/>
            <pc:sldMk cId="86439517" sldId="353"/>
            <ac:spMk id="5" creationId="{B4DAF203-02B0-3554-39EB-0C50D2501080}"/>
          </ac:spMkLst>
        </pc:spChg>
        <pc:spChg chg="mod">
          <ac:chgData name="Tomáš Holetz (immocap.sk)" userId="16d36d35-ee2d-4d88-bdc9-72bf4e0f63eb" providerId="ADAL" clId="{3A78D04C-A22E-4B8C-BA30-966939362630}" dt="2022-12-15T13:11:05.874" v="320"/>
          <ac:spMkLst>
            <pc:docMk/>
            <pc:sldMk cId="86439517" sldId="353"/>
            <ac:spMk id="6" creationId="{2F3433B7-B49B-2CB6-427E-A3336BDEB15B}"/>
          </ac:spMkLst>
        </pc:spChg>
      </pc:sldChg>
      <pc:sldMasterChg chg="delSldLayout">
        <pc:chgData name="Tomáš Holetz (immocap.sk)" userId="16d36d35-ee2d-4d88-bdc9-72bf4e0f63eb" providerId="ADAL" clId="{3A78D04C-A22E-4B8C-BA30-966939362630}" dt="2022-12-15T13:08:19.631" v="195" actId="47"/>
        <pc:sldMasterMkLst>
          <pc:docMk/>
          <pc:sldMasterMk cId="3352577682" sldId="2147483694"/>
        </pc:sldMasterMkLst>
        <pc:sldLayoutChg chg="del">
          <pc:chgData name="Tomáš Holetz (immocap.sk)" userId="16d36d35-ee2d-4d88-bdc9-72bf4e0f63eb" providerId="ADAL" clId="{3A78D04C-A22E-4B8C-BA30-966939362630}" dt="2022-12-15T13:08:19.631" v="195" actId="47"/>
          <pc:sldLayoutMkLst>
            <pc:docMk/>
            <pc:sldMasterMk cId="3352577682" sldId="2147483694"/>
            <pc:sldLayoutMk cId="164669114" sldId="2147483715"/>
          </pc:sldLayoutMkLst>
        </pc:sldLayoutChg>
        <pc:sldLayoutChg chg="del">
          <pc:chgData name="Tomáš Holetz (immocap.sk)" userId="16d36d35-ee2d-4d88-bdc9-72bf4e0f63eb" providerId="ADAL" clId="{3A78D04C-A22E-4B8C-BA30-966939362630}" dt="2022-12-15T13:08:19.631" v="195" actId="47"/>
          <pc:sldLayoutMkLst>
            <pc:docMk/>
            <pc:sldMasterMk cId="3352577682" sldId="2147483694"/>
            <pc:sldLayoutMk cId="3247109695" sldId="214748371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20D2839-A05B-D568-D5DA-21533C58095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K"/>
          </a:p>
        </p:txBody>
      </p:sp>
      <p:sp>
        <p:nvSpPr>
          <p:cNvPr id="3" name="Date Placeholder 2">
            <a:extLst>
              <a:ext uri="{FF2B5EF4-FFF2-40B4-BE49-F238E27FC236}">
                <a16:creationId xmlns:a16="http://schemas.microsoft.com/office/drawing/2014/main" id="{2ED19EB2-9331-D78F-36E9-CBB6E22D7A7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5B143B5-E3B3-D046-ADFE-F4537CE95702}" type="datetimeFigureOut">
              <a:rPr lang="en-SK" smtClean="0"/>
              <a:t>12/15/2022</a:t>
            </a:fld>
            <a:endParaRPr lang="en-SK"/>
          </a:p>
        </p:txBody>
      </p:sp>
      <p:sp>
        <p:nvSpPr>
          <p:cNvPr id="4" name="Footer Placeholder 3">
            <a:extLst>
              <a:ext uri="{FF2B5EF4-FFF2-40B4-BE49-F238E27FC236}">
                <a16:creationId xmlns:a16="http://schemas.microsoft.com/office/drawing/2014/main" id="{9CA91F97-79B9-92C4-A593-9F5F826EB55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SK"/>
          </a:p>
        </p:txBody>
      </p:sp>
      <p:sp>
        <p:nvSpPr>
          <p:cNvPr id="5" name="Slide Number Placeholder 4">
            <a:extLst>
              <a:ext uri="{FF2B5EF4-FFF2-40B4-BE49-F238E27FC236}">
                <a16:creationId xmlns:a16="http://schemas.microsoft.com/office/drawing/2014/main" id="{783A0872-26BE-52A4-31FC-65D7EB53F6A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5B7A9A-3C45-264C-AC48-939CCD346E6F}" type="slidenum">
              <a:rPr lang="en-SK" smtClean="0"/>
              <a:t>‹#›</a:t>
            </a:fld>
            <a:endParaRPr lang="en-SK"/>
          </a:p>
        </p:txBody>
      </p:sp>
    </p:spTree>
    <p:extLst>
      <p:ext uri="{BB962C8B-B14F-4D97-AF65-F5344CB8AC3E}">
        <p14:creationId xmlns:p14="http://schemas.microsoft.com/office/powerpoint/2010/main" val="21673592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25" name="Shape 425"/>
          <p:cNvSpPr>
            <a:spLocks noGrp="1" noRot="1" noChangeAspect="1"/>
          </p:cNvSpPr>
          <p:nvPr>
            <p:ph type="sldImg"/>
          </p:nvPr>
        </p:nvSpPr>
        <p:spPr>
          <a:xfrm>
            <a:off x="1143000" y="685800"/>
            <a:ext cx="4572000" cy="3429000"/>
          </a:xfrm>
          <a:prstGeom prst="rect">
            <a:avLst/>
          </a:prstGeom>
        </p:spPr>
        <p:txBody>
          <a:bodyPr/>
          <a:lstStyle/>
          <a:p>
            <a:endParaRPr/>
          </a:p>
        </p:txBody>
      </p:sp>
      <p:sp>
        <p:nvSpPr>
          <p:cNvPr id="426" name="Shape 4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7FB3D-111A-35E6-DD1A-A76CE17A8526}"/>
              </a:ext>
            </a:extLst>
          </p:cNvPr>
          <p:cNvSpPr>
            <a:spLocks noGrp="1"/>
          </p:cNvSpPr>
          <p:nvPr>
            <p:ph type="ctrTitle"/>
          </p:nvPr>
        </p:nvSpPr>
        <p:spPr>
          <a:xfrm>
            <a:off x="3048000" y="2244726"/>
            <a:ext cx="18288000" cy="4775200"/>
          </a:xfrm>
        </p:spPr>
        <p:txBody>
          <a:bodyPr anchor="b"/>
          <a:lstStyle>
            <a:lvl1pPr algn="ctr">
              <a:defRPr sz="12000"/>
            </a:lvl1pPr>
          </a:lstStyle>
          <a:p>
            <a:r>
              <a:rPr lang="en-GB"/>
              <a:t>Click to edit Master title style</a:t>
            </a:r>
            <a:endParaRPr lang="en-SK"/>
          </a:p>
        </p:txBody>
      </p:sp>
      <p:sp>
        <p:nvSpPr>
          <p:cNvPr id="3" name="Subtitle 2">
            <a:extLst>
              <a:ext uri="{FF2B5EF4-FFF2-40B4-BE49-F238E27FC236}">
                <a16:creationId xmlns:a16="http://schemas.microsoft.com/office/drawing/2014/main" id="{66835EA0-2525-2030-6A13-7600CC4818AF}"/>
              </a:ext>
            </a:extLst>
          </p:cNvPr>
          <p:cNvSpPr>
            <a:spLocks noGrp="1"/>
          </p:cNvSpPr>
          <p:nvPr>
            <p:ph type="subTitle" idx="1"/>
          </p:nvPr>
        </p:nvSpPr>
        <p:spPr>
          <a:xfrm>
            <a:off x="3048000" y="7204076"/>
            <a:ext cx="18288000" cy="3311524"/>
          </a:xfrm>
        </p:spPr>
        <p:txBody>
          <a:bodyPr/>
          <a:lstStyle>
            <a:lvl1pPr marL="0" indent="0" algn="ctr">
              <a:buNone/>
              <a:defRPr sz="480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GB"/>
              <a:t>Click to edit Master subtitle style</a:t>
            </a:r>
            <a:endParaRPr lang="en-SK"/>
          </a:p>
        </p:txBody>
      </p:sp>
      <p:sp>
        <p:nvSpPr>
          <p:cNvPr id="4" name="Date Placeholder 3">
            <a:extLst>
              <a:ext uri="{FF2B5EF4-FFF2-40B4-BE49-F238E27FC236}">
                <a16:creationId xmlns:a16="http://schemas.microsoft.com/office/drawing/2014/main" id="{1316833C-3226-C4FC-7355-D3ABE320EC1D}"/>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5" name="Footer Placeholder 4">
            <a:extLst>
              <a:ext uri="{FF2B5EF4-FFF2-40B4-BE49-F238E27FC236}">
                <a16:creationId xmlns:a16="http://schemas.microsoft.com/office/drawing/2014/main" id="{CBA40C0A-7698-6F2F-453A-3ED454DEE1B3}"/>
              </a:ext>
            </a:extLst>
          </p:cNvPr>
          <p:cNvSpPr>
            <a:spLocks noGrp="1"/>
          </p:cNvSpPr>
          <p:nvPr>
            <p:ph type="ftr" sz="quarter" idx="11"/>
          </p:nvPr>
        </p:nvSpPr>
        <p:spPr/>
        <p:txBody>
          <a:bodyPr/>
          <a:lstStyle/>
          <a:p>
            <a:endParaRPr lang="en-SK"/>
          </a:p>
        </p:txBody>
      </p:sp>
      <p:sp>
        <p:nvSpPr>
          <p:cNvPr id="6" name="Slide Number Placeholder 5">
            <a:extLst>
              <a:ext uri="{FF2B5EF4-FFF2-40B4-BE49-F238E27FC236}">
                <a16:creationId xmlns:a16="http://schemas.microsoft.com/office/drawing/2014/main" id="{E36E23F9-E496-E14E-73DB-48FFB72F645D}"/>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11521482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0AB1C-F077-C214-2D3E-49FF36B2EC29}"/>
              </a:ext>
            </a:extLst>
          </p:cNvPr>
          <p:cNvSpPr>
            <a:spLocks noGrp="1"/>
          </p:cNvSpPr>
          <p:nvPr>
            <p:ph type="title"/>
          </p:nvPr>
        </p:nvSpPr>
        <p:spPr/>
        <p:txBody>
          <a:bodyPr/>
          <a:lstStyle/>
          <a:p>
            <a:r>
              <a:rPr lang="en-GB"/>
              <a:t>Click to edit Master title style</a:t>
            </a:r>
            <a:endParaRPr lang="en-SK"/>
          </a:p>
        </p:txBody>
      </p:sp>
      <p:sp>
        <p:nvSpPr>
          <p:cNvPr id="3" name="Vertical Text Placeholder 2">
            <a:extLst>
              <a:ext uri="{FF2B5EF4-FFF2-40B4-BE49-F238E27FC236}">
                <a16:creationId xmlns:a16="http://schemas.microsoft.com/office/drawing/2014/main" id="{177A2115-35BF-FD53-4B5E-095580492BB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K"/>
          </a:p>
        </p:txBody>
      </p:sp>
      <p:sp>
        <p:nvSpPr>
          <p:cNvPr id="4" name="Date Placeholder 3">
            <a:extLst>
              <a:ext uri="{FF2B5EF4-FFF2-40B4-BE49-F238E27FC236}">
                <a16:creationId xmlns:a16="http://schemas.microsoft.com/office/drawing/2014/main" id="{595E6034-1C3F-B760-E1DB-A8891B53FEDD}"/>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5" name="Footer Placeholder 4">
            <a:extLst>
              <a:ext uri="{FF2B5EF4-FFF2-40B4-BE49-F238E27FC236}">
                <a16:creationId xmlns:a16="http://schemas.microsoft.com/office/drawing/2014/main" id="{527EBC6D-B26C-A6C9-B914-DB3CB7CD139E}"/>
              </a:ext>
            </a:extLst>
          </p:cNvPr>
          <p:cNvSpPr>
            <a:spLocks noGrp="1"/>
          </p:cNvSpPr>
          <p:nvPr>
            <p:ph type="ftr" sz="quarter" idx="11"/>
          </p:nvPr>
        </p:nvSpPr>
        <p:spPr/>
        <p:txBody>
          <a:bodyPr/>
          <a:lstStyle/>
          <a:p>
            <a:endParaRPr lang="en-SK"/>
          </a:p>
        </p:txBody>
      </p:sp>
      <p:sp>
        <p:nvSpPr>
          <p:cNvPr id="6" name="Slide Number Placeholder 5">
            <a:extLst>
              <a:ext uri="{FF2B5EF4-FFF2-40B4-BE49-F238E27FC236}">
                <a16:creationId xmlns:a16="http://schemas.microsoft.com/office/drawing/2014/main" id="{2C4C3C71-8340-DECA-2617-F3D66D215DA4}"/>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41069564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6DF6A0-4342-8914-C727-161960825AA1}"/>
              </a:ext>
            </a:extLst>
          </p:cNvPr>
          <p:cNvSpPr>
            <a:spLocks noGrp="1"/>
          </p:cNvSpPr>
          <p:nvPr>
            <p:ph type="title" orient="vert"/>
          </p:nvPr>
        </p:nvSpPr>
        <p:spPr>
          <a:xfrm>
            <a:off x="17449800" y="730250"/>
            <a:ext cx="5257800" cy="11623676"/>
          </a:xfrm>
        </p:spPr>
        <p:txBody>
          <a:bodyPr vert="eaVert"/>
          <a:lstStyle/>
          <a:p>
            <a:r>
              <a:rPr lang="en-GB"/>
              <a:t>Click to edit Master title style</a:t>
            </a:r>
            <a:endParaRPr lang="en-SK"/>
          </a:p>
        </p:txBody>
      </p:sp>
      <p:sp>
        <p:nvSpPr>
          <p:cNvPr id="3" name="Vertical Text Placeholder 2">
            <a:extLst>
              <a:ext uri="{FF2B5EF4-FFF2-40B4-BE49-F238E27FC236}">
                <a16:creationId xmlns:a16="http://schemas.microsoft.com/office/drawing/2014/main" id="{31F39C1C-C362-CC93-5364-B642177C0A87}"/>
              </a:ext>
            </a:extLst>
          </p:cNvPr>
          <p:cNvSpPr>
            <a:spLocks noGrp="1"/>
          </p:cNvSpPr>
          <p:nvPr>
            <p:ph type="body" orient="vert" idx="1"/>
          </p:nvPr>
        </p:nvSpPr>
        <p:spPr>
          <a:xfrm>
            <a:off x="1676400" y="730250"/>
            <a:ext cx="15468600" cy="11623676"/>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K"/>
          </a:p>
        </p:txBody>
      </p:sp>
      <p:sp>
        <p:nvSpPr>
          <p:cNvPr id="4" name="Date Placeholder 3">
            <a:extLst>
              <a:ext uri="{FF2B5EF4-FFF2-40B4-BE49-F238E27FC236}">
                <a16:creationId xmlns:a16="http://schemas.microsoft.com/office/drawing/2014/main" id="{CB1D6756-C899-4442-4473-BE88327EC2AE}"/>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5" name="Footer Placeholder 4">
            <a:extLst>
              <a:ext uri="{FF2B5EF4-FFF2-40B4-BE49-F238E27FC236}">
                <a16:creationId xmlns:a16="http://schemas.microsoft.com/office/drawing/2014/main" id="{18B4977D-FD1E-327D-E839-41667809DC90}"/>
              </a:ext>
            </a:extLst>
          </p:cNvPr>
          <p:cNvSpPr>
            <a:spLocks noGrp="1"/>
          </p:cNvSpPr>
          <p:nvPr>
            <p:ph type="ftr" sz="quarter" idx="11"/>
          </p:nvPr>
        </p:nvSpPr>
        <p:spPr/>
        <p:txBody>
          <a:bodyPr/>
          <a:lstStyle/>
          <a:p>
            <a:endParaRPr lang="en-SK"/>
          </a:p>
        </p:txBody>
      </p:sp>
      <p:sp>
        <p:nvSpPr>
          <p:cNvPr id="6" name="Slide Number Placeholder 5">
            <a:extLst>
              <a:ext uri="{FF2B5EF4-FFF2-40B4-BE49-F238E27FC236}">
                <a16:creationId xmlns:a16="http://schemas.microsoft.com/office/drawing/2014/main" id="{991B75B1-9053-7A8C-9E5E-F98EFC84422E}"/>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1891344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Section slide – duplikát 5">
    <p:bg>
      <p:bgPr>
        <a:solidFill>
          <a:srgbClr val="FDFC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8D7D7D-BB0B-2D09-AD71-3A09E254C78E}"/>
              </a:ext>
            </a:extLst>
          </p:cNvPr>
          <p:cNvSpPr/>
          <p:nvPr userDrawn="1"/>
        </p:nvSpPr>
        <p:spPr>
          <a:xfrm>
            <a:off x="0" y="-1"/>
            <a:ext cx="24384000" cy="13715999"/>
          </a:xfrm>
          <a:prstGeom prst="rect">
            <a:avLst/>
          </a:prstGeom>
          <a:solidFill>
            <a:srgbClr val="190D1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p>
        </p:txBody>
      </p:sp>
      <p:sp>
        <p:nvSpPr>
          <p:cNvPr id="7" name="Title 3">
            <a:extLst>
              <a:ext uri="{FF2B5EF4-FFF2-40B4-BE49-F238E27FC236}">
                <a16:creationId xmlns:a16="http://schemas.microsoft.com/office/drawing/2014/main" id="{765169B8-55A2-2A2C-5D30-996A309DD630}"/>
              </a:ext>
            </a:extLst>
          </p:cNvPr>
          <p:cNvSpPr>
            <a:spLocks noGrp="1"/>
          </p:cNvSpPr>
          <p:nvPr>
            <p:ph type="title" hasCustomPrompt="1"/>
          </p:nvPr>
        </p:nvSpPr>
        <p:spPr>
          <a:xfrm>
            <a:off x="631038" y="730250"/>
            <a:ext cx="21031200" cy="2651125"/>
          </a:xfrm>
          <a:prstGeom prst="rect">
            <a:avLst/>
          </a:prstGeom>
        </p:spPr>
        <p:txBody>
          <a:bodyPr/>
          <a:lstStyle>
            <a:lvl1pPr>
              <a:lnSpc>
                <a:spcPct val="100000"/>
              </a:lnSpc>
              <a:defRPr b="0" i="0">
                <a:solidFill>
                  <a:srgbClr val="F4EEEE"/>
                </a:solidFill>
                <a:latin typeface="TWK Everett Light" panose="020B0204000000000000" pitchFamily="34" charset="77"/>
              </a:defRPr>
            </a:lvl1pPr>
          </a:lstStyle>
          <a:p>
            <a:r>
              <a:rPr lang="en-GB" dirty="0"/>
              <a:t>Headline 1</a:t>
            </a:r>
            <a:endParaRPr lang="en-SK" dirty="0"/>
          </a:p>
        </p:txBody>
      </p:sp>
    </p:spTree>
    <p:extLst>
      <p:ext uri="{BB962C8B-B14F-4D97-AF65-F5344CB8AC3E}">
        <p14:creationId xmlns:p14="http://schemas.microsoft.com/office/powerpoint/2010/main" val="489447388"/>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Section slide – duplikát 5">
    <p:bg>
      <p:bgPr>
        <a:solidFill>
          <a:srgbClr val="FDFC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8D7D7D-BB0B-2D09-AD71-3A09E254C78E}"/>
              </a:ext>
            </a:extLst>
          </p:cNvPr>
          <p:cNvSpPr/>
          <p:nvPr userDrawn="1"/>
        </p:nvSpPr>
        <p:spPr>
          <a:xfrm>
            <a:off x="0" y="-1"/>
            <a:ext cx="24384000" cy="13715999"/>
          </a:xfrm>
          <a:prstGeom prst="rect">
            <a:avLst/>
          </a:prstGeom>
          <a:solidFill>
            <a:srgbClr val="F4EEE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dirty="0"/>
          </a:p>
        </p:txBody>
      </p:sp>
      <p:sp>
        <p:nvSpPr>
          <p:cNvPr id="7" name="Title 3">
            <a:extLst>
              <a:ext uri="{FF2B5EF4-FFF2-40B4-BE49-F238E27FC236}">
                <a16:creationId xmlns:a16="http://schemas.microsoft.com/office/drawing/2014/main" id="{765169B8-55A2-2A2C-5D30-996A309DD630}"/>
              </a:ext>
            </a:extLst>
          </p:cNvPr>
          <p:cNvSpPr>
            <a:spLocks noGrp="1"/>
          </p:cNvSpPr>
          <p:nvPr>
            <p:ph type="title" hasCustomPrompt="1"/>
          </p:nvPr>
        </p:nvSpPr>
        <p:spPr>
          <a:xfrm>
            <a:off x="631038" y="730250"/>
            <a:ext cx="21031200" cy="2651125"/>
          </a:xfrm>
          <a:prstGeom prst="rect">
            <a:avLst/>
          </a:prstGeom>
        </p:spPr>
        <p:txBody>
          <a:bodyPr/>
          <a:lstStyle>
            <a:lvl1pPr>
              <a:lnSpc>
                <a:spcPct val="100000"/>
              </a:lnSpc>
              <a:defRPr b="0" i="0">
                <a:solidFill>
                  <a:srgbClr val="190D19"/>
                </a:solidFill>
                <a:latin typeface="TWK Everett Light" panose="020B0204000000000000" pitchFamily="34" charset="77"/>
              </a:defRPr>
            </a:lvl1pPr>
          </a:lstStyle>
          <a:p>
            <a:r>
              <a:rPr lang="en-GB" dirty="0"/>
              <a:t>Headline 1</a:t>
            </a:r>
            <a:endParaRPr lang="en-SK" dirty="0"/>
          </a:p>
        </p:txBody>
      </p:sp>
    </p:spTree>
    <p:extLst>
      <p:ext uri="{BB962C8B-B14F-4D97-AF65-F5344CB8AC3E}">
        <p14:creationId xmlns:p14="http://schemas.microsoft.com/office/powerpoint/2010/main" val="3385143373"/>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Text slide – 2 stlpce">
    <p:bg>
      <p:bgRef idx="1001">
        <a:schemeClr val="bg1"/>
      </p:bgRef>
    </p:bg>
    <p:spTree>
      <p:nvGrpSpPr>
        <p:cNvPr id="1" name=""/>
        <p:cNvGrpSpPr/>
        <p:nvPr/>
      </p:nvGrpSpPr>
      <p:grpSpPr>
        <a:xfrm>
          <a:off x="0" y="0"/>
          <a:ext cx="0" cy="0"/>
          <a:chOff x="0" y="0"/>
          <a:chExt cx="0" cy="0"/>
        </a:xfrm>
      </p:grpSpPr>
      <p:sp>
        <p:nvSpPr>
          <p:cNvPr id="74" name="Disclaimer"/>
          <p:cNvSpPr txBox="1">
            <a:spLocks noGrp="1"/>
          </p:cNvSpPr>
          <p:nvPr>
            <p:ph type="body" sz="quarter" idx="22"/>
          </p:nvPr>
        </p:nvSpPr>
        <p:spPr>
          <a:xfrm>
            <a:off x="809260" y="773157"/>
            <a:ext cx="11715720" cy="1133251"/>
          </a:xfrm>
          <a:prstGeom prst="rect">
            <a:avLst/>
          </a:prstGeom>
        </p:spPr>
        <p:txBody>
          <a:bodyPr anchor="t"/>
          <a:lstStyle>
            <a:lvl1pPr marL="0" indent="0">
              <a:lnSpc>
                <a:spcPct val="70000"/>
              </a:lnSpc>
              <a:spcBef>
                <a:spcPts val="0"/>
              </a:spcBef>
              <a:buSzTx/>
              <a:buNone/>
              <a:defRPr sz="3000">
                <a:solidFill>
                  <a:srgbClr val="4E4C50"/>
                </a:solidFill>
                <a:latin typeface="Everett Regular"/>
                <a:ea typeface="Everett Regular"/>
                <a:cs typeface="Everett Regular"/>
                <a:sym typeface="Everett Regular"/>
              </a:defRPr>
            </a:lvl1pPr>
          </a:lstStyle>
          <a:p>
            <a:r>
              <a:t>Disclaimer</a:t>
            </a:r>
          </a:p>
        </p:txBody>
      </p:sp>
      <p:sp>
        <p:nvSpPr>
          <p:cNvPr id="75" name="The information provided is confidential, for personal use and for informational purposes only, subject to change without notice.…"/>
          <p:cNvSpPr txBox="1">
            <a:spLocks noGrp="1"/>
          </p:cNvSpPr>
          <p:nvPr>
            <p:ph type="body" sz="quarter" idx="23"/>
          </p:nvPr>
        </p:nvSpPr>
        <p:spPr>
          <a:xfrm>
            <a:off x="8684051" y="1136472"/>
            <a:ext cx="6934201" cy="6905727"/>
          </a:xfrm>
          <a:prstGeom prst="rect">
            <a:avLst/>
          </a:prstGeom>
        </p:spPr>
        <p:txBody>
          <a:bodyPr anchor="t">
            <a:noAutofit/>
          </a:bodyPr>
          <a:lstStyle>
            <a:lvl1pPr>
              <a:defRPr b="0" i="0">
                <a:latin typeface="TWK Everett Light" panose="020B0204000000000000" pitchFamily="34" charset="77"/>
              </a:defRPr>
            </a:lvl1pPr>
          </a:lstStyle>
          <a:p>
            <a:pPr marL="0" indent="0" defTabSz="457200">
              <a:spcBef>
                <a:spcPts val="200"/>
              </a:spcBef>
              <a:buSzTx/>
              <a:buFont typeface="Arial"/>
              <a:buNone/>
              <a:defRPr sz="2500">
                <a:solidFill>
                  <a:srgbClr val="4E4C50"/>
                </a:solidFill>
                <a:latin typeface="Everett Regular"/>
                <a:ea typeface="Everett Regular"/>
                <a:cs typeface="Everett Regular"/>
                <a:sym typeface="Everett Regular"/>
              </a:defRPr>
            </a:pPr>
            <a:r>
              <a:rPr dirty="0"/>
              <a:t>The information provided is confidential, for personal use and for informational purposes only, subject to change without notice. </a:t>
            </a:r>
          </a:p>
          <a:p>
            <a:pPr marL="0" indent="0" defTabSz="457200">
              <a:spcBef>
                <a:spcPts val="200"/>
              </a:spcBef>
              <a:buSzTx/>
              <a:buFont typeface="Arial"/>
              <a:buNone/>
              <a:defRPr sz="2500">
                <a:solidFill>
                  <a:srgbClr val="4E4C50"/>
                </a:solidFill>
                <a:latin typeface="Everett Regular"/>
                <a:ea typeface="Everett Regular"/>
                <a:cs typeface="Everett Regular"/>
                <a:sym typeface="Everett Regular"/>
              </a:defRPr>
            </a:pPr>
            <a:r>
              <a:rPr dirty="0"/>
              <a:t>No information herein constitutes a solicitation or invitation to make an offer or offer, or recommendation, to buy or sell any Shares </a:t>
            </a:r>
          </a:p>
          <a:p>
            <a:pPr marL="0" indent="0" defTabSz="457200">
              <a:spcBef>
                <a:spcPts val="200"/>
              </a:spcBef>
              <a:buSzTx/>
              <a:buFont typeface="Arial"/>
              <a:buNone/>
              <a:defRPr sz="2500">
                <a:solidFill>
                  <a:srgbClr val="4E4C50"/>
                </a:solidFill>
                <a:latin typeface="Everett Regular"/>
                <a:ea typeface="Everett Regular"/>
                <a:cs typeface="Everett Regular"/>
                <a:sym typeface="Everett Regular"/>
              </a:defRPr>
            </a:pPr>
            <a:r>
              <a:rPr dirty="0"/>
              <a:t>or other investment instruments, to effect any transactions, or to conclude any legal act of any kind whatsoever.</a:t>
            </a:r>
          </a:p>
        </p:txBody>
      </p:sp>
      <p:sp>
        <p:nvSpPr>
          <p:cNvPr id="76" name="Nothing contained herein constitutes financial, legal, tax or other advice, nor should any investment or any other decisions be made solely based on the information set out herein. You should obtain advice from a qualified expert before making any invest"/>
          <p:cNvSpPr txBox="1">
            <a:spLocks noGrp="1"/>
          </p:cNvSpPr>
          <p:nvPr>
            <p:ph type="body" sz="quarter" idx="24"/>
          </p:nvPr>
        </p:nvSpPr>
        <p:spPr>
          <a:xfrm>
            <a:off x="16561728" y="1136472"/>
            <a:ext cx="6934201" cy="6905727"/>
          </a:xfrm>
          <a:prstGeom prst="rect">
            <a:avLst/>
          </a:prstGeom>
        </p:spPr>
        <p:txBody>
          <a:bodyPr anchor="t">
            <a:noAutofit/>
          </a:bodyPr>
          <a:lstStyle>
            <a:lvl1pPr marL="0" indent="0" defTabSz="457200">
              <a:spcBef>
                <a:spcPts val="200"/>
              </a:spcBef>
              <a:buSzTx/>
              <a:buFont typeface="Arial"/>
              <a:buNone/>
              <a:defRPr sz="2500">
                <a:solidFill>
                  <a:srgbClr val="4E4C50"/>
                </a:solidFill>
                <a:latin typeface="Everett Regular"/>
                <a:ea typeface="Everett Regular"/>
                <a:cs typeface="Everett Regular"/>
                <a:sym typeface="Everett Regular"/>
              </a:defRPr>
            </a:lvl1pPr>
          </a:lstStyle>
          <a:p>
            <a:r>
              <a:t>Nothing contained herein constitutes financial, legal, tax or other advice, nor should any investment or any other decisions be made solely based on the information set out herein. You should obtain advice from a qualified expert before making any investment decision. Past performance is no guarantee of and may not be indicative of future results. </a:t>
            </a:r>
          </a:p>
        </p:txBody>
      </p:sp>
      <p:sp>
        <p:nvSpPr>
          <p:cNvPr id="77" name="Čiara"/>
          <p:cNvSpPr/>
          <p:nvPr/>
        </p:nvSpPr>
        <p:spPr>
          <a:xfrm>
            <a:off x="8660686" y="894210"/>
            <a:ext cx="6934200" cy="1"/>
          </a:xfrm>
          <a:prstGeom prst="line">
            <a:avLst/>
          </a:prstGeom>
          <a:ln w="25400">
            <a:solidFill>
              <a:srgbClr val="D6D5D5"/>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78" name="Čiara"/>
          <p:cNvSpPr/>
          <p:nvPr/>
        </p:nvSpPr>
        <p:spPr>
          <a:xfrm>
            <a:off x="16561728" y="894210"/>
            <a:ext cx="6934201" cy="1"/>
          </a:xfrm>
          <a:prstGeom prst="line">
            <a:avLst/>
          </a:prstGeom>
          <a:ln w="25400">
            <a:solidFill>
              <a:srgbClr val="D6D5D5"/>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p>
        </p:txBody>
      </p:sp>
    </p:spTree>
    <p:extLst>
      <p:ext uri="{BB962C8B-B14F-4D97-AF65-F5344CB8AC3E}">
        <p14:creationId xmlns:p14="http://schemas.microsoft.com/office/powerpoint/2010/main" val="1511603138"/>
      </p:ext>
    </p:extLst>
  </p:cSld>
  <p:clrMapOvr>
    <a:overrideClrMapping bg1="lt1" tx1="dk1" bg2="lt2" tx2="dk2" accent1="accent1" accent2="accent2" accent3="accent3" accent4="accent4" accent5="accent5" accent6="accent6" hlink="hlink" folHlink="folHlink"/>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Section slide – mapa">
    <p:bg>
      <p:bgPr>
        <a:solidFill>
          <a:srgbClr val="FDFCFF"/>
        </a:solidFill>
        <a:effectLst/>
      </p:bgPr>
    </p:bg>
    <p:spTree>
      <p:nvGrpSpPr>
        <p:cNvPr id="1" name=""/>
        <p:cNvGrpSpPr/>
        <p:nvPr/>
      </p:nvGrpSpPr>
      <p:grpSpPr>
        <a:xfrm>
          <a:off x="0" y="0"/>
          <a:ext cx="0" cy="0"/>
          <a:chOff x="0" y="0"/>
          <a:chExt cx="0" cy="0"/>
        </a:xfrm>
      </p:grpSpPr>
      <p:pic>
        <p:nvPicPr>
          <p:cNvPr id="86" name="Mapa-BA" descr="Mapa-BA"/>
          <p:cNvPicPr>
            <a:picLocks noChangeAspect="1"/>
          </p:cNvPicPr>
          <p:nvPr/>
        </p:nvPicPr>
        <p:blipFill>
          <a:blip r:embed="rId2"/>
          <a:srcRect l="3488" t="10845" r="30196" b="15301"/>
          <a:stretch>
            <a:fillRect/>
          </a:stretch>
        </p:blipFill>
        <p:spPr>
          <a:xfrm>
            <a:off x="0" y="0"/>
            <a:ext cx="24384000" cy="13716246"/>
          </a:xfrm>
          <a:prstGeom prst="rect">
            <a:avLst/>
          </a:prstGeom>
          <a:ln w="12700">
            <a:miter lim="400000"/>
          </a:ln>
        </p:spPr>
      </p:pic>
      <p:sp>
        <p:nvSpPr>
          <p:cNvPr id="87" name="z"/>
          <p:cNvSpPr/>
          <p:nvPr userDrawn="1"/>
        </p:nvSpPr>
        <p:spPr>
          <a:xfrm>
            <a:off x="0" y="1"/>
            <a:ext cx="24384000" cy="13716000"/>
          </a:xfrm>
          <a:prstGeom prst="rect">
            <a:avLst/>
          </a:prstGeom>
          <a:gradFill>
            <a:gsLst>
              <a:gs pos="0">
                <a:srgbClr val="F4EEEE"/>
              </a:gs>
              <a:gs pos="100000">
                <a:srgbClr val="F4EEEE">
                  <a:alpha val="73725"/>
                </a:srgbClr>
              </a:gs>
            </a:gsLst>
            <a:path>
              <a:fillToRect l="7703" t="86004" r="92296" b="13995"/>
            </a:path>
          </a:gra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a:defRPr sz="3000" b="0">
                <a:solidFill>
                  <a:srgbClr val="E4E4E4"/>
                </a:solidFill>
                <a:latin typeface="Helvetica Neue Medium"/>
                <a:ea typeface="Helvetica Neue Medium"/>
                <a:cs typeface="Helvetica Neue Medium"/>
                <a:sym typeface="Helvetica Neue Medium"/>
              </a:defRPr>
            </a:lvl1pPr>
          </a:lstStyle>
          <a:p>
            <a:r>
              <a:t>z</a:t>
            </a:r>
          </a:p>
        </p:txBody>
      </p:sp>
    </p:spTree>
    <p:extLst>
      <p:ext uri="{BB962C8B-B14F-4D97-AF65-F5344CB8AC3E}">
        <p14:creationId xmlns:p14="http://schemas.microsoft.com/office/powerpoint/2010/main" val="2565057625"/>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ark">
    <p:bg>
      <p:bgPr>
        <a:solidFill>
          <a:srgbClr val="190D1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1013738"/>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Section slide – duplikát 5 copy">
    <p:bg>
      <p:bgPr>
        <a:solidFill>
          <a:srgbClr val="FDFCFF"/>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AD4969-1C4C-84B2-DB74-1E6A5DC84B65}"/>
              </a:ext>
            </a:extLst>
          </p:cNvPr>
          <p:cNvSpPr/>
          <p:nvPr userDrawn="1"/>
        </p:nvSpPr>
        <p:spPr>
          <a:xfrm>
            <a:off x="0" y="0"/>
            <a:ext cx="24384000" cy="137160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p>
        </p:txBody>
      </p:sp>
      <p:sp>
        <p:nvSpPr>
          <p:cNvPr id="6" name="Title 3">
            <a:extLst>
              <a:ext uri="{FF2B5EF4-FFF2-40B4-BE49-F238E27FC236}">
                <a16:creationId xmlns:a16="http://schemas.microsoft.com/office/drawing/2014/main" id="{9B90CE23-8F0A-48E0-A8DB-C2BD7EF60518}"/>
              </a:ext>
            </a:extLst>
          </p:cNvPr>
          <p:cNvSpPr>
            <a:spLocks noGrp="1"/>
          </p:cNvSpPr>
          <p:nvPr>
            <p:ph type="title" hasCustomPrompt="1"/>
          </p:nvPr>
        </p:nvSpPr>
        <p:spPr>
          <a:xfrm>
            <a:off x="631038" y="730250"/>
            <a:ext cx="21031200" cy="2651125"/>
          </a:xfrm>
          <a:prstGeom prst="rect">
            <a:avLst/>
          </a:prstGeom>
        </p:spPr>
        <p:txBody>
          <a:bodyPr/>
          <a:lstStyle>
            <a:lvl1pPr>
              <a:lnSpc>
                <a:spcPct val="100000"/>
              </a:lnSpc>
              <a:defRPr b="0" i="0">
                <a:solidFill>
                  <a:srgbClr val="F4EEEE"/>
                </a:solidFill>
                <a:latin typeface="TWK Everett Light" panose="020B0204000000000000" pitchFamily="34" charset="77"/>
              </a:defRPr>
            </a:lvl1pPr>
          </a:lstStyle>
          <a:p>
            <a:r>
              <a:rPr lang="en-GB" dirty="0"/>
              <a:t>Headline 2</a:t>
            </a:r>
            <a:endParaRPr lang="en-SK" dirty="0"/>
          </a:p>
        </p:txBody>
      </p:sp>
    </p:spTree>
    <p:extLst>
      <p:ext uri="{BB962C8B-B14F-4D97-AF65-F5344CB8AC3E}">
        <p14:creationId xmlns:p14="http://schemas.microsoft.com/office/powerpoint/2010/main" val="3410314556"/>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half">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ED5A136-3058-2994-2A81-56028498C425}"/>
              </a:ext>
            </a:extLst>
          </p:cNvPr>
          <p:cNvSpPr/>
          <p:nvPr userDrawn="1"/>
        </p:nvSpPr>
        <p:spPr>
          <a:xfrm>
            <a:off x="0" y="0"/>
            <a:ext cx="12192000" cy="13716000"/>
          </a:xfrm>
          <a:prstGeom prst="rect">
            <a:avLst/>
          </a:prstGeom>
          <a:solidFill>
            <a:srgbClr val="190D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042539356"/>
      </p:ext>
    </p:extLst>
  </p:cSld>
  <p:clrMapOvr>
    <a:overrideClrMapping bg1="lt1" tx1="dk1" bg2="lt2" tx2="dk2" accent1="accent1" accent2="accent2" accent3="accent3" accent4="accent4" accent5="accent5" accent6="accent6" hlink="hlink" folHlink="folHlink"/>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ligh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2834460"/>
      </p:ext>
    </p:extLst>
  </p:cSld>
  <p:clrMapOvr>
    <a:overrideClrMapping bg1="lt1" tx1="dk1" bg2="lt2" tx2="dk2" accent1="accent1" accent2="accent2" accent3="accent3" accent4="accent4" accent5="accent5" accent6="accent6" hlink="hlink" folHlink="folHlink"/>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EC2FF-4554-CB46-2CFA-98A163CA5402}"/>
              </a:ext>
            </a:extLst>
          </p:cNvPr>
          <p:cNvSpPr>
            <a:spLocks noGrp="1"/>
          </p:cNvSpPr>
          <p:nvPr>
            <p:ph type="title"/>
          </p:nvPr>
        </p:nvSpPr>
        <p:spPr/>
        <p:txBody>
          <a:bodyPr/>
          <a:lstStyle/>
          <a:p>
            <a:r>
              <a:rPr lang="en-GB"/>
              <a:t>Click to edit Master title style</a:t>
            </a:r>
            <a:endParaRPr lang="en-SK"/>
          </a:p>
        </p:txBody>
      </p:sp>
      <p:sp>
        <p:nvSpPr>
          <p:cNvPr id="3" name="Content Placeholder 2">
            <a:extLst>
              <a:ext uri="{FF2B5EF4-FFF2-40B4-BE49-F238E27FC236}">
                <a16:creationId xmlns:a16="http://schemas.microsoft.com/office/drawing/2014/main" id="{EA2E9D2D-05F7-A277-FDB6-04E757F6247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K"/>
          </a:p>
        </p:txBody>
      </p:sp>
      <p:sp>
        <p:nvSpPr>
          <p:cNvPr id="4" name="Date Placeholder 3">
            <a:extLst>
              <a:ext uri="{FF2B5EF4-FFF2-40B4-BE49-F238E27FC236}">
                <a16:creationId xmlns:a16="http://schemas.microsoft.com/office/drawing/2014/main" id="{AACCE454-385B-8EEB-6918-D43F3F955285}"/>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5" name="Footer Placeholder 4">
            <a:extLst>
              <a:ext uri="{FF2B5EF4-FFF2-40B4-BE49-F238E27FC236}">
                <a16:creationId xmlns:a16="http://schemas.microsoft.com/office/drawing/2014/main" id="{9BEF2DC5-5D7A-8359-C5B7-23569884661E}"/>
              </a:ext>
            </a:extLst>
          </p:cNvPr>
          <p:cNvSpPr>
            <a:spLocks noGrp="1"/>
          </p:cNvSpPr>
          <p:nvPr>
            <p:ph type="ftr" sz="quarter" idx="11"/>
          </p:nvPr>
        </p:nvSpPr>
        <p:spPr/>
        <p:txBody>
          <a:bodyPr/>
          <a:lstStyle/>
          <a:p>
            <a:endParaRPr lang="en-SK"/>
          </a:p>
        </p:txBody>
      </p:sp>
      <p:sp>
        <p:nvSpPr>
          <p:cNvPr id="6" name="Slide Number Placeholder 5">
            <a:extLst>
              <a:ext uri="{FF2B5EF4-FFF2-40B4-BE49-F238E27FC236}">
                <a16:creationId xmlns:a16="http://schemas.microsoft.com/office/drawing/2014/main" id="{B82E317C-6035-F661-071F-2751EB31C1A0}"/>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39300427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main2">
    <p:bg>
      <p:bgPr>
        <a:solidFill>
          <a:srgbClr val="190D19"/>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AFC6AF0-BD28-8F6B-A510-C2B22DC6F03E}"/>
              </a:ext>
            </a:extLst>
          </p:cNvPr>
          <p:cNvSpPr/>
          <p:nvPr userDrawn="1"/>
        </p:nvSpPr>
        <p:spPr>
          <a:xfrm>
            <a:off x="0" y="0"/>
            <a:ext cx="24384000" cy="13716000"/>
          </a:xfrm>
          <a:prstGeom prst="rect">
            <a:avLst/>
          </a:prstGeom>
          <a:solidFill>
            <a:srgbClr val="EA466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p>
        </p:txBody>
      </p:sp>
      <p:sp>
        <p:nvSpPr>
          <p:cNvPr id="48" name="Real estate…"/>
          <p:cNvSpPr>
            <a:spLocks noGrp="1"/>
          </p:cNvSpPr>
          <p:nvPr>
            <p:ph type="body" idx="22" hasCustomPrompt="1"/>
          </p:nvPr>
        </p:nvSpPr>
        <p:spPr>
          <a:xfrm>
            <a:off x="816097" y="852265"/>
            <a:ext cx="22751806" cy="7613846"/>
          </a:xfrm>
          <a:prstGeom prst="rect">
            <a:avLst/>
          </a:prstGeom>
          <a:noFill/>
        </p:spPr>
        <p:txBody>
          <a:bodyPr anchor="t"/>
          <a:lstStyle>
            <a:lvl1pPr>
              <a:defRPr b="0" i="0">
                <a:solidFill>
                  <a:schemeClr val="accent1"/>
                </a:solidFill>
                <a:latin typeface="TWK Everett Light" panose="020B0204000000000000" pitchFamily="34" charset="77"/>
              </a:defRPr>
            </a:lvl1pPr>
          </a:lstStyle>
          <a:p>
            <a:pPr marL="0" indent="0">
              <a:lnSpc>
                <a:spcPct val="80000"/>
              </a:lnSpc>
              <a:spcBef>
                <a:spcPts val="0"/>
              </a:spcBef>
              <a:buSzTx/>
              <a:buNone/>
              <a:defRPr sz="18000" spc="-360">
                <a:solidFill>
                  <a:srgbClr val="FFFFFF"/>
                </a:solidFill>
                <a:latin typeface="+mn-lt"/>
                <a:ea typeface="+mn-ea"/>
                <a:cs typeface="+mn-cs"/>
                <a:sym typeface="Everett Light"/>
              </a:defRPr>
            </a:pPr>
            <a:r>
              <a:rPr lang="en-GB" dirty="0"/>
              <a:t>Real estate</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dirty="0"/>
              <a:t>development</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dirty="0"/>
              <a:t>company</a:t>
            </a:r>
          </a:p>
        </p:txBody>
      </p:sp>
    </p:spTree>
    <p:extLst>
      <p:ext uri="{BB962C8B-B14F-4D97-AF65-F5344CB8AC3E}">
        <p14:creationId xmlns:p14="http://schemas.microsoft.com/office/powerpoint/2010/main" val="870312936"/>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slide1">
    <p:bg>
      <p:bgPr>
        <a:solidFill>
          <a:srgbClr val="190D19"/>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2392E3-9C48-4964-C260-A549D8C3AB6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53035" y="12228852"/>
            <a:ext cx="3953436" cy="791064"/>
          </a:xfrm>
          <a:prstGeom prst="rect">
            <a:avLst/>
          </a:prstGeom>
        </p:spPr>
      </p:pic>
      <p:sp>
        <p:nvSpPr>
          <p:cNvPr id="4" name="Title 3">
            <a:extLst>
              <a:ext uri="{FF2B5EF4-FFF2-40B4-BE49-F238E27FC236}">
                <a16:creationId xmlns:a16="http://schemas.microsoft.com/office/drawing/2014/main" id="{4C5BAB18-8872-91C9-2EA6-F1A4646F448A}"/>
              </a:ext>
            </a:extLst>
          </p:cNvPr>
          <p:cNvSpPr>
            <a:spLocks noGrp="1"/>
          </p:cNvSpPr>
          <p:nvPr>
            <p:ph type="title" hasCustomPrompt="1"/>
          </p:nvPr>
        </p:nvSpPr>
        <p:spPr>
          <a:xfrm>
            <a:off x="631038" y="730250"/>
            <a:ext cx="21031200" cy="2651125"/>
          </a:xfrm>
          <a:prstGeom prst="rect">
            <a:avLst/>
          </a:prstGeom>
        </p:spPr>
        <p:txBody>
          <a:bodyPr/>
          <a:lstStyle>
            <a:lvl1pPr>
              <a:lnSpc>
                <a:spcPct val="100000"/>
              </a:lnSpc>
              <a:defRPr b="0" i="0">
                <a:solidFill>
                  <a:srgbClr val="F4EEEE"/>
                </a:solidFill>
                <a:latin typeface="TWK Everett Light" panose="020B0204000000000000" pitchFamily="34" charset="77"/>
              </a:defRPr>
            </a:lvl1pPr>
          </a:lstStyle>
          <a:p>
            <a:r>
              <a:rPr lang="en-GB" dirty="0"/>
              <a:t>Headline 1</a:t>
            </a:r>
            <a:endParaRPr lang="en-SK" dirty="0"/>
          </a:p>
        </p:txBody>
      </p:sp>
    </p:spTree>
    <p:extLst>
      <p:ext uri="{BB962C8B-B14F-4D97-AF65-F5344CB8AC3E}">
        <p14:creationId xmlns:p14="http://schemas.microsoft.com/office/powerpoint/2010/main" val="4050374118"/>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main">
    <p:bg>
      <p:bgPr>
        <a:solidFill>
          <a:srgbClr val="190D1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4067BC5-0B3D-870C-5A8B-51160D8C81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48" name="Real estate…"/>
          <p:cNvSpPr>
            <a:spLocks noGrp="1"/>
          </p:cNvSpPr>
          <p:nvPr>
            <p:ph type="body" idx="22" hasCustomPrompt="1"/>
          </p:nvPr>
        </p:nvSpPr>
        <p:spPr>
          <a:xfrm>
            <a:off x="816097" y="852265"/>
            <a:ext cx="22751806" cy="7613846"/>
          </a:xfrm>
          <a:prstGeom prst="rect">
            <a:avLst/>
          </a:prstGeom>
          <a:noFill/>
        </p:spPr>
        <p:txBody>
          <a:bodyPr anchor="t"/>
          <a:lstStyle>
            <a:lvl1pPr>
              <a:defRPr b="0" i="0">
                <a:solidFill>
                  <a:schemeClr val="accent1"/>
                </a:solidFill>
                <a:latin typeface="TWK Everett Light" panose="020B0204000000000000" pitchFamily="34" charset="77"/>
              </a:defRPr>
            </a:lvl1pPr>
          </a:lstStyle>
          <a:p>
            <a:pPr marL="0" indent="0">
              <a:lnSpc>
                <a:spcPct val="80000"/>
              </a:lnSpc>
              <a:spcBef>
                <a:spcPts val="0"/>
              </a:spcBef>
              <a:buSzTx/>
              <a:buNone/>
              <a:defRPr sz="18000" spc="-360">
                <a:solidFill>
                  <a:srgbClr val="FFFFFF"/>
                </a:solidFill>
                <a:latin typeface="+mn-lt"/>
                <a:ea typeface="+mn-ea"/>
                <a:cs typeface="+mn-cs"/>
                <a:sym typeface="Everett Light"/>
              </a:defRPr>
            </a:pPr>
            <a:r>
              <a:rPr lang="en-GB" dirty="0"/>
              <a:t>Real estate</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dirty="0"/>
              <a:t>development</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dirty="0"/>
              <a:t>company</a:t>
            </a:r>
          </a:p>
        </p:txBody>
      </p:sp>
      <p:pic>
        <p:nvPicPr>
          <p:cNvPr id="7" name="Picture 6">
            <a:extLst>
              <a:ext uri="{FF2B5EF4-FFF2-40B4-BE49-F238E27FC236}">
                <a16:creationId xmlns:a16="http://schemas.microsoft.com/office/drawing/2014/main" id="{AC97D8C1-825E-910F-5ED6-EB4D08186E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6097" y="12228852"/>
            <a:ext cx="3953436" cy="791064"/>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py">
    <p:spTree>
      <p:nvGrpSpPr>
        <p:cNvPr id="1" name=""/>
        <p:cNvGrpSpPr/>
        <p:nvPr/>
      </p:nvGrpSpPr>
      <p:grpSpPr>
        <a:xfrm>
          <a:off x="0" y="0"/>
          <a:ext cx="0" cy="0"/>
          <a:chOff x="0" y="0"/>
          <a:chExt cx="0" cy="0"/>
        </a:xfrm>
      </p:grpSpPr>
      <p:graphicFrame>
        <p:nvGraphicFramePr>
          <p:cNvPr id="151" name="Tabuľka"/>
          <p:cNvGraphicFramePr/>
          <p:nvPr>
            <p:extLst>
              <p:ext uri="{D42A27DB-BD31-4B8C-83A1-F6EECF244321}">
                <p14:modId xmlns:p14="http://schemas.microsoft.com/office/powerpoint/2010/main" val="2269399518"/>
              </p:ext>
            </p:extLst>
          </p:nvPr>
        </p:nvGraphicFramePr>
        <p:xfrm>
          <a:off x="736174" y="2022264"/>
          <a:ext cx="22382192" cy="7231057"/>
        </p:xfrm>
        <a:graphic>
          <a:graphicData uri="http://schemas.openxmlformats.org/drawingml/2006/table">
            <a:tbl>
              <a:tblPr firstRow="1" bandRow="1">
                <a:tableStyleId>{4C3C2611-4C71-4FC5-86AE-919BDF0F9419}</a:tableStyleId>
              </a:tblPr>
              <a:tblGrid>
                <a:gridCol w="5372992">
                  <a:extLst>
                    <a:ext uri="{9D8B030D-6E8A-4147-A177-3AD203B41FA5}">
                      <a16:colId xmlns:a16="http://schemas.microsoft.com/office/drawing/2014/main" val="20000"/>
                    </a:ext>
                  </a:extLst>
                </a:gridCol>
                <a:gridCol w="2316493">
                  <a:extLst>
                    <a:ext uri="{9D8B030D-6E8A-4147-A177-3AD203B41FA5}">
                      <a16:colId xmlns:a16="http://schemas.microsoft.com/office/drawing/2014/main" val="20001"/>
                    </a:ext>
                  </a:extLst>
                </a:gridCol>
                <a:gridCol w="2288910">
                  <a:extLst>
                    <a:ext uri="{9D8B030D-6E8A-4147-A177-3AD203B41FA5}">
                      <a16:colId xmlns:a16="http://schemas.microsoft.com/office/drawing/2014/main" val="20002"/>
                    </a:ext>
                  </a:extLst>
                </a:gridCol>
                <a:gridCol w="2328531">
                  <a:extLst>
                    <a:ext uri="{9D8B030D-6E8A-4147-A177-3AD203B41FA5}">
                      <a16:colId xmlns:a16="http://schemas.microsoft.com/office/drawing/2014/main" val="20003"/>
                    </a:ext>
                  </a:extLst>
                </a:gridCol>
                <a:gridCol w="2379596">
                  <a:extLst>
                    <a:ext uri="{9D8B030D-6E8A-4147-A177-3AD203B41FA5}">
                      <a16:colId xmlns:a16="http://schemas.microsoft.com/office/drawing/2014/main" val="20004"/>
                    </a:ext>
                  </a:extLst>
                </a:gridCol>
                <a:gridCol w="2374569">
                  <a:extLst>
                    <a:ext uri="{9D8B030D-6E8A-4147-A177-3AD203B41FA5}">
                      <a16:colId xmlns:a16="http://schemas.microsoft.com/office/drawing/2014/main" val="20005"/>
                    </a:ext>
                  </a:extLst>
                </a:gridCol>
                <a:gridCol w="5321101">
                  <a:extLst>
                    <a:ext uri="{9D8B030D-6E8A-4147-A177-3AD203B41FA5}">
                      <a16:colId xmlns:a16="http://schemas.microsoft.com/office/drawing/2014/main" val="20006"/>
                    </a:ext>
                  </a:extLst>
                </a:gridCol>
              </a:tblGrid>
              <a:tr h="881057">
                <a:tc>
                  <a:txBody>
                    <a:bodyPr/>
                    <a:lstStyle/>
                    <a:p>
                      <a:pPr marL="25400" marR="38100" indent="12700" algn="l" defTabSz="914400">
                        <a:defRPr sz="1800" b="0">
                          <a:solidFill>
                            <a:srgbClr val="000000"/>
                          </a:solidFill>
                        </a:defRPr>
                      </a:pPr>
                      <a:r>
                        <a:rPr sz="1900" cap="all" spc="95">
                          <a:solidFill>
                            <a:srgbClr val="B42F51"/>
                          </a:solidFill>
                          <a:latin typeface="Everett Regular"/>
                          <a:ea typeface="Everett Regular"/>
                          <a:cs typeface="Everett Regular"/>
                          <a:sym typeface="Everett Regular"/>
                        </a:rPr>
                        <a:t>Project name</a:t>
                      </a:r>
                    </a:p>
                  </a:txBody>
                  <a:tcPr marL="127000" marR="127000" marT="127000" marB="127000" anchor="ctr" horzOverflow="overflow">
                    <a:lnL w="0">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City</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Type</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Completion</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Disposal</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Area</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Major tenants</a:t>
                      </a:r>
                    </a:p>
                  </a:txBody>
                  <a:tcPr marL="127000" marR="127000" marT="127000" marB="127000" anchor="ctr" horzOverflow="overflow">
                    <a:lnL w="25400">
                      <a:solidFill>
                        <a:srgbClr val="FFFFFF"/>
                      </a:solidFill>
                      <a:miter lim="400000"/>
                    </a:lnL>
                    <a:lnR w="0">
                      <a:miter lim="400000"/>
                    </a:lnR>
                    <a:lnT w="0">
                      <a:miter lim="400000"/>
                    </a:lnT>
                    <a:lnB w="12700">
                      <a:solidFill>
                        <a:srgbClr val="D6D5D5"/>
                      </a:solidFill>
                      <a:miter lim="400000"/>
                    </a:lnB>
                    <a:solidFill>
                      <a:srgbClr val="FFFFFF"/>
                    </a:solidFill>
                  </a:tcPr>
                </a:tc>
                <a:extLst>
                  <a:ext uri="{0D108BD9-81ED-4DB2-BD59-A6C34878D82A}">
                    <a16:rowId xmlns:a16="http://schemas.microsoft.com/office/drawing/2014/main" val="10000"/>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III</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1998</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QBSW</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1"/>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IV</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1999</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17,000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Orange HQ</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2"/>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III</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38,000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SAP, Accenture, NN, Unicredit</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3"/>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Cierna Voda</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residential</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2007</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2007</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4"/>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Bergamon</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mixed-use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162,000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5"/>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Buda Square</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2008</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18,000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Shell, Motorola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6"/>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Central Shopping</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retail</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2012</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2016</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39,000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Inditex, C&amp;A, New Yorker, Billa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7"/>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Central Office</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2012</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2013</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Orange HQ</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8"/>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Lindner Hotel Gallery Central</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hotel</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2013</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2019</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12,000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Lindner Hotels</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9"/>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Trnavske myto UNDERPASS</a:t>
                      </a:r>
                    </a:p>
                  </a:txBody>
                  <a:tcPr marL="127000" marR="127000" marT="127000" marB="127000" anchor="ctr" horzOverflow="overflow">
                    <a:lnL w="0">
                      <a:miter lim="400000"/>
                    </a:lnL>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retail</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2018</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1,500</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dirty="0" err="1">
                          <a:solidFill>
                            <a:srgbClr val="4E4C50"/>
                          </a:solidFill>
                          <a:latin typeface="Everett Regular"/>
                          <a:ea typeface="Everett Regular"/>
                          <a:cs typeface="Everett Regular"/>
                          <a:sym typeface="Everett Regular"/>
                        </a:rPr>
                        <a:t>Kraj</a:t>
                      </a:r>
                      <a:r>
                        <a:rPr sz="2500" dirty="0">
                          <a:solidFill>
                            <a:srgbClr val="4E4C50"/>
                          </a:solidFill>
                          <a:latin typeface="Everett Regular"/>
                          <a:ea typeface="Everett Regular"/>
                          <a:cs typeface="Everett Regular"/>
                          <a:sym typeface="Everett Regular"/>
                        </a:rPr>
                        <a:t>, </a:t>
                      </a:r>
                      <a:r>
                        <a:rPr sz="2500" dirty="0" err="1">
                          <a:solidFill>
                            <a:srgbClr val="4E4C50"/>
                          </a:solidFill>
                          <a:latin typeface="Everett Regular"/>
                          <a:ea typeface="Everett Regular"/>
                          <a:cs typeface="Everett Regular"/>
                          <a:sym typeface="Everett Regular"/>
                        </a:rPr>
                        <a:t>Teta</a:t>
                      </a:r>
                      <a:r>
                        <a:rPr sz="2500" dirty="0">
                          <a:solidFill>
                            <a:srgbClr val="4E4C50"/>
                          </a:solidFill>
                          <a:latin typeface="Everett Regular"/>
                          <a:ea typeface="Everett Regular"/>
                          <a:cs typeface="Everett Regular"/>
                          <a:sym typeface="Everett Regular"/>
                        </a:rPr>
                        <a:t> </a:t>
                      </a:r>
                      <a:r>
                        <a:rPr sz="2500" dirty="0" err="1">
                          <a:solidFill>
                            <a:srgbClr val="4E4C50"/>
                          </a:solidFill>
                          <a:latin typeface="Everett Regular"/>
                          <a:ea typeface="Everett Regular"/>
                          <a:cs typeface="Everett Regular"/>
                          <a:sym typeface="Everett Regular"/>
                        </a:rPr>
                        <a:t>Drogerie</a:t>
                      </a:r>
                      <a:r>
                        <a:rPr sz="2500" dirty="0">
                          <a:solidFill>
                            <a:srgbClr val="4E4C50"/>
                          </a:solidFill>
                          <a:latin typeface="Everett Regular"/>
                          <a:ea typeface="Everett Regular"/>
                          <a:cs typeface="Everett Regular"/>
                          <a:sym typeface="Everett Regular"/>
                        </a:rPr>
                        <a:t>, Dr. Max</a:t>
                      </a:r>
                    </a:p>
                  </a:txBody>
                  <a:tcPr marL="127000" marR="127000" marT="127000" marB="127000" anchor="ctr" horzOverflow="overflow">
                    <a:lnR w="0">
                      <a:miter lim="400000"/>
                    </a:lnR>
                    <a:lnT w="12700">
                      <a:solidFill>
                        <a:srgbClr val="D6D5D5"/>
                      </a:solidFill>
                      <a:miter lim="400000"/>
                    </a:lnT>
                    <a:lnB w="12700">
                      <a:solidFill>
                        <a:srgbClr val="B8B8B8"/>
                      </a:solidFill>
                      <a:miter lim="400000"/>
                    </a:lnB>
                    <a:solidFill>
                      <a:srgbClr val="FFFFFF"/>
                    </a:solidFill>
                  </a:tcPr>
                </a:tc>
                <a:extLst>
                  <a:ext uri="{0D108BD9-81ED-4DB2-BD59-A6C34878D82A}">
                    <a16:rowId xmlns:a16="http://schemas.microsoft.com/office/drawing/2014/main" val="10010"/>
                  </a:ext>
                </a:extLst>
              </a:tr>
            </a:tbl>
          </a:graphicData>
        </a:graphic>
      </p:graphicFrame>
      <p:sp>
        <p:nvSpPr>
          <p:cNvPr id="152" name="330.500 m2"/>
          <p:cNvSpPr txBox="1">
            <a:spLocks noGrp="1"/>
          </p:cNvSpPr>
          <p:nvPr>
            <p:ph type="body" sz="quarter" idx="22"/>
          </p:nvPr>
        </p:nvSpPr>
        <p:spPr>
          <a:xfrm>
            <a:off x="15474750" y="9734353"/>
            <a:ext cx="8735625" cy="1416633"/>
          </a:xfrm>
          <a:prstGeom prst="rect">
            <a:avLst/>
          </a:prstGeom>
        </p:spPr>
        <p:txBody>
          <a:bodyPr anchor="t">
            <a:noAutofit/>
          </a:bodyPr>
          <a:lstStyle>
            <a:lvl1pPr marL="0" indent="0">
              <a:lnSpc>
                <a:spcPct val="70000"/>
              </a:lnSpc>
              <a:spcBef>
                <a:spcPts val="0"/>
              </a:spcBef>
              <a:buSzTx/>
              <a:buNone/>
              <a:defRPr sz="10000">
                <a:solidFill>
                  <a:srgbClr val="4E4C50"/>
                </a:solidFill>
                <a:latin typeface="+mn-lt"/>
                <a:ea typeface="+mn-ea"/>
                <a:cs typeface="+mn-cs"/>
                <a:sym typeface="Everett Light"/>
              </a:defRPr>
            </a:lvl1pPr>
          </a:lstStyle>
          <a:p>
            <a:r>
              <a:t>330.500 m2</a:t>
            </a:r>
          </a:p>
        </p:txBody>
      </p:sp>
      <p:sp>
        <p:nvSpPr>
          <p:cNvPr id="153" name="Total track record"/>
          <p:cNvSpPr txBox="1">
            <a:spLocks noGrp="1"/>
          </p:cNvSpPr>
          <p:nvPr>
            <p:ph type="body" sz="quarter" idx="23"/>
          </p:nvPr>
        </p:nvSpPr>
        <p:spPr>
          <a:xfrm>
            <a:off x="798379" y="9903687"/>
            <a:ext cx="6585783" cy="679188"/>
          </a:xfrm>
          <a:prstGeom prst="rect">
            <a:avLst/>
          </a:prstGeom>
        </p:spPr>
        <p:txBody>
          <a:bodyPr anchor="t">
            <a:noAutofit/>
          </a:bodyPr>
          <a:lstStyle>
            <a:lvl1pPr marL="0" indent="0">
              <a:lnSpc>
                <a:spcPct val="70000"/>
              </a:lnSpc>
              <a:spcBef>
                <a:spcPts val="0"/>
              </a:spcBef>
              <a:buSzTx/>
              <a:buNone/>
              <a:defRPr sz="2500">
                <a:solidFill>
                  <a:srgbClr val="4E4C50"/>
                </a:solidFill>
                <a:latin typeface="Everett Regular"/>
                <a:ea typeface="Everett Regular"/>
                <a:cs typeface="Everett Regular"/>
                <a:sym typeface="Everett Regular"/>
              </a:defRPr>
            </a:lvl1pPr>
          </a:lstStyle>
          <a:p>
            <a:r>
              <a:t>Total track record</a:t>
            </a:r>
          </a:p>
        </p:txBody>
      </p:sp>
      <p:sp>
        <p:nvSpPr>
          <p:cNvPr id="154" name="Key events"/>
          <p:cNvSpPr txBox="1">
            <a:spLocks noGrp="1"/>
          </p:cNvSpPr>
          <p:nvPr>
            <p:ph type="body" sz="quarter" idx="24"/>
          </p:nvPr>
        </p:nvSpPr>
        <p:spPr>
          <a:xfrm>
            <a:off x="809261" y="741343"/>
            <a:ext cx="4889048" cy="936901"/>
          </a:xfrm>
          <a:prstGeom prst="rect">
            <a:avLst/>
          </a:prstGeom>
        </p:spPr>
        <p:txBody>
          <a:bodyPr anchor="t"/>
          <a:lstStyle>
            <a:lvl1pPr marL="0" indent="0">
              <a:lnSpc>
                <a:spcPct val="70000"/>
              </a:lnSpc>
              <a:spcBef>
                <a:spcPts val="0"/>
              </a:spcBef>
              <a:buSzTx/>
              <a:buNone/>
              <a:defRPr sz="3000">
                <a:solidFill>
                  <a:srgbClr val="4E4C50"/>
                </a:solidFill>
                <a:latin typeface="Everett Regular"/>
                <a:ea typeface="Everett Regular"/>
                <a:cs typeface="Everett Regular"/>
                <a:sym typeface="Everett Regular"/>
              </a:defRPr>
            </a:lvl1pPr>
          </a:lstStyle>
          <a:p>
            <a:r>
              <a:t>Key events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dark">
    <p:bg>
      <p:bgPr>
        <a:solidFill>
          <a:srgbClr val="190D19"/>
        </a:solidFill>
        <a:effectLst/>
      </p:bgPr>
    </p:bg>
    <p:spTree>
      <p:nvGrpSpPr>
        <p:cNvPr id="1" name=""/>
        <p:cNvGrpSpPr/>
        <p:nvPr/>
      </p:nvGrpSpPr>
      <p:grpSpPr>
        <a:xfrm>
          <a:off x="0" y="0"/>
          <a:ext cx="0" cy="0"/>
          <a:chOff x="0" y="0"/>
          <a:chExt cx="0" cy="0"/>
        </a:xfrm>
      </p:grpSpPr>
      <p:sp>
        <p:nvSpPr>
          <p:cNvPr id="15" name="Text"/>
          <p:cNvSpPr txBox="1">
            <a:spLocks noGrp="1"/>
          </p:cNvSpPr>
          <p:nvPr>
            <p:ph type="body" sz="quarter" idx="21"/>
          </p:nvPr>
        </p:nvSpPr>
        <p:spPr>
          <a:xfrm>
            <a:off x="22778626" y="12504744"/>
            <a:ext cx="686853" cy="457430"/>
          </a:xfrm>
          <a:prstGeom prst="rect">
            <a:avLst/>
          </a:prstGeom>
        </p:spPr>
        <p:txBody>
          <a:bodyPr anchor="t">
            <a:spAutoFit/>
          </a:bodyPr>
          <a:lstStyle>
            <a:lvl1pPr marL="0" indent="0" algn="r">
              <a:spcBef>
                <a:spcPts val="0"/>
              </a:spcBef>
              <a:buSzTx/>
              <a:buNone/>
              <a:defRPr sz="2200">
                <a:solidFill>
                  <a:srgbClr val="B42F51"/>
                </a:solidFill>
                <a:latin typeface="Everett Regular"/>
                <a:ea typeface="Everett Regular"/>
                <a:cs typeface="Everett Regular"/>
                <a:sym typeface="Everett Regular"/>
              </a:defRPr>
            </a:lvl1pPr>
          </a:lstStyle>
          <a:p>
            <a:fld id="{86CB4B4D-7CA3-9044-876B-883B54F8677D}" type="slidenum">
              <a:t>​</a:t>
            </a:fld>
            <a:endParaRPr/>
          </a:p>
        </p:txBody>
      </p:sp>
    </p:spTree>
    <p:extLst>
      <p:ext uri="{BB962C8B-B14F-4D97-AF65-F5344CB8AC3E}">
        <p14:creationId xmlns:p14="http://schemas.microsoft.com/office/powerpoint/2010/main" val="2677410875"/>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alf">
    <p:bg>
      <p:bgPr>
        <a:solidFill>
          <a:srgbClr val="F4EEEE"/>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ED5A136-3058-2994-2A81-56028498C425}"/>
              </a:ext>
            </a:extLst>
          </p:cNvPr>
          <p:cNvSpPr/>
          <p:nvPr userDrawn="1"/>
        </p:nvSpPr>
        <p:spPr>
          <a:xfrm>
            <a:off x="0" y="0"/>
            <a:ext cx="12192000" cy="13716000"/>
          </a:xfrm>
          <a:prstGeom prst="rect">
            <a:avLst/>
          </a:prstGeom>
          <a:solidFill>
            <a:srgbClr val="190D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264524765"/>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main">
    <p:bg>
      <p:bgPr>
        <a:solidFill>
          <a:srgbClr val="190D1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4067BC5-0B3D-870C-5A8B-51160D8C81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48" name="Real estate…"/>
          <p:cNvSpPr>
            <a:spLocks noGrp="1"/>
          </p:cNvSpPr>
          <p:nvPr>
            <p:ph type="body" idx="22" hasCustomPrompt="1"/>
          </p:nvPr>
        </p:nvSpPr>
        <p:spPr>
          <a:xfrm>
            <a:off x="816097" y="852265"/>
            <a:ext cx="22751806" cy="7613846"/>
          </a:xfrm>
          <a:prstGeom prst="rect">
            <a:avLst/>
          </a:prstGeom>
          <a:noFill/>
        </p:spPr>
        <p:txBody>
          <a:bodyPr anchor="t"/>
          <a:lstStyle>
            <a:lvl1pPr>
              <a:defRPr b="0" i="0">
                <a:solidFill>
                  <a:schemeClr val="accent1"/>
                </a:solidFill>
                <a:latin typeface="TWK Everett Light" panose="020B0204000000000000" pitchFamily="34" charset="77"/>
              </a:defRPr>
            </a:lvl1pPr>
          </a:lstStyle>
          <a:p>
            <a:pPr marL="0" indent="0">
              <a:lnSpc>
                <a:spcPct val="80000"/>
              </a:lnSpc>
              <a:spcBef>
                <a:spcPts val="0"/>
              </a:spcBef>
              <a:buSzTx/>
              <a:buNone/>
              <a:defRPr sz="18000" spc="-360">
                <a:solidFill>
                  <a:srgbClr val="FFFFFF"/>
                </a:solidFill>
                <a:latin typeface="+mn-lt"/>
                <a:ea typeface="+mn-ea"/>
                <a:cs typeface="+mn-cs"/>
                <a:sym typeface="Everett Light"/>
              </a:defRPr>
            </a:pPr>
            <a:r>
              <a:rPr lang="en-GB"/>
              <a:t>Real estate</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a:t>development</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a:t>company</a:t>
            </a:r>
          </a:p>
        </p:txBody>
      </p:sp>
      <p:pic>
        <p:nvPicPr>
          <p:cNvPr id="7" name="Picture 6">
            <a:extLst>
              <a:ext uri="{FF2B5EF4-FFF2-40B4-BE49-F238E27FC236}">
                <a16:creationId xmlns:a16="http://schemas.microsoft.com/office/drawing/2014/main" id="{AC97D8C1-825E-910F-5ED6-EB4D08186E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6097" y="12228852"/>
            <a:ext cx="3953436" cy="791064"/>
          </a:xfrm>
          <a:prstGeom prst="rect">
            <a:avLst/>
          </a:prstGeom>
        </p:spPr>
      </p:pic>
    </p:spTree>
    <p:extLst>
      <p:ext uri="{BB962C8B-B14F-4D97-AF65-F5344CB8AC3E}">
        <p14:creationId xmlns:p14="http://schemas.microsoft.com/office/powerpoint/2010/main" val="2305922076"/>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main2">
    <p:bg>
      <p:bgPr>
        <a:solidFill>
          <a:srgbClr val="190D1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4067BC5-0B3D-870C-5A8B-51160D8C81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24384000" cy="13716000"/>
          </a:xfrm>
          <a:prstGeom prst="rect">
            <a:avLst/>
          </a:prstGeom>
        </p:spPr>
      </p:pic>
      <p:sp>
        <p:nvSpPr>
          <p:cNvPr id="48" name="Real estate…"/>
          <p:cNvSpPr>
            <a:spLocks noGrp="1"/>
          </p:cNvSpPr>
          <p:nvPr>
            <p:ph type="body" idx="22" hasCustomPrompt="1"/>
          </p:nvPr>
        </p:nvSpPr>
        <p:spPr>
          <a:xfrm>
            <a:off x="816097" y="852265"/>
            <a:ext cx="22751806" cy="7613846"/>
          </a:xfrm>
          <a:prstGeom prst="rect">
            <a:avLst/>
          </a:prstGeom>
          <a:noFill/>
        </p:spPr>
        <p:txBody>
          <a:bodyPr anchor="t"/>
          <a:lstStyle>
            <a:lvl1pPr>
              <a:defRPr b="0" i="0">
                <a:solidFill>
                  <a:schemeClr val="accent1"/>
                </a:solidFill>
                <a:latin typeface="TWK Everett Light" panose="020B0204000000000000" pitchFamily="34" charset="77"/>
              </a:defRPr>
            </a:lvl1pPr>
          </a:lstStyle>
          <a:p>
            <a:pPr marL="0" indent="0">
              <a:lnSpc>
                <a:spcPct val="80000"/>
              </a:lnSpc>
              <a:spcBef>
                <a:spcPts val="0"/>
              </a:spcBef>
              <a:buSzTx/>
              <a:buNone/>
              <a:defRPr sz="18000" spc="-360">
                <a:solidFill>
                  <a:srgbClr val="FFFFFF"/>
                </a:solidFill>
                <a:latin typeface="+mn-lt"/>
                <a:ea typeface="+mn-ea"/>
                <a:cs typeface="+mn-cs"/>
                <a:sym typeface="Everett Light"/>
              </a:defRPr>
            </a:pPr>
            <a:r>
              <a:rPr lang="en-GB"/>
              <a:t>Real estate</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a:t>development</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a:t>company</a:t>
            </a:r>
          </a:p>
        </p:txBody>
      </p:sp>
      <p:pic>
        <p:nvPicPr>
          <p:cNvPr id="7" name="Picture 6">
            <a:extLst>
              <a:ext uri="{FF2B5EF4-FFF2-40B4-BE49-F238E27FC236}">
                <a16:creationId xmlns:a16="http://schemas.microsoft.com/office/drawing/2014/main" id="{AC97D8C1-825E-910F-5ED6-EB4D08186E1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816097" y="12228852"/>
            <a:ext cx="3953436" cy="791063"/>
          </a:xfrm>
          <a:prstGeom prst="rect">
            <a:avLst/>
          </a:prstGeom>
        </p:spPr>
      </p:pic>
    </p:spTree>
    <p:extLst>
      <p:ext uri="{BB962C8B-B14F-4D97-AF65-F5344CB8AC3E}">
        <p14:creationId xmlns:p14="http://schemas.microsoft.com/office/powerpoint/2010/main" val="1008450535"/>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Section slide – mapa">
    <p:bg>
      <p:bgPr>
        <a:solidFill>
          <a:srgbClr val="FDFCFF"/>
        </a:solidFill>
        <a:effectLst/>
      </p:bgPr>
    </p:bg>
    <p:spTree>
      <p:nvGrpSpPr>
        <p:cNvPr id="1" name=""/>
        <p:cNvGrpSpPr/>
        <p:nvPr/>
      </p:nvGrpSpPr>
      <p:grpSpPr>
        <a:xfrm>
          <a:off x="0" y="0"/>
          <a:ext cx="0" cy="0"/>
          <a:chOff x="0" y="0"/>
          <a:chExt cx="0" cy="0"/>
        </a:xfrm>
      </p:grpSpPr>
      <p:pic>
        <p:nvPicPr>
          <p:cNvPr id="86" name="Mapa-BA" descr="Mapa-BA"/>
          <p:cNvPicPr>
            <a:picLocks noChangeAspect="1"/>
          </p:cNvPicPr>
          <p:nvPr/>
        </p:nvPicPr>
        <p:blipFill>
          <a:blip r:embed="rId2"/>
          <a:srcRect l="3488" t="10845" r="30196" b="15301"/>
          <a:stretch>
            <a:fillRect/>
          </a:stretch>
        </p:blipFill>
        <p:spPr>
          <a:xfrm>
            <a:off x="30021" y="-123"/>
            <a:ext cx="24423633" cy="13716246"/>
          </a:xfrm>
          <a:prstGeom prst="rect">
            <a:avLst/>
          </a:prstGeom>
          <a:ln w="12700">
            <a:miter lim="400000"/>
          </a:ln>
        </p:spPr>
      </p:pic>
      <p:sp>
        <p:nvSpPr>
          <p:cNvPr id="87" name="z"/>
          <p:cNvSpPr/>
          <p:nvPr userDrawn="1"/>
        </p:nvSpPr>
        <p:spPr>
          <a:xfrm>
            <a:off x="-92180" y="-1"/>
            <a:ext cx="24568360" cy="13805105"/>
          </a:xfrm>
          <a:prstGeom prst="rect">
            <a:avLst/>
          </a:prstGeom>
          <a:gradFill>
            <a:gsLst>
              <a:gs pos="0">
                <a:srgbClr val="F4EEEE"/>
              </a:gs>
              <a:gs pos="100000">
                <a:srgbClr val="F4EEEE">
                  <a:alpha val="73725"/>
                </a:srgbClr>
              </a:gs>
            </a:gsLst>
            <a:path>
              <a:fillToRect l="7703" t="86004" r="92296" b="13995"/>
            </a:path>
          </a:gra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lstStyle>
            <a:lvl1pPr>
              <a:defRPr sz="3000" b="0">
                <a:solidFill>
                  <a:srgbClr val="E4E4E4"/>
                </a:solidFill>
                <a:latin typeface="Helvetica Neue Medium"/>
                <a:ea typeface="Helvetica Neue Medium"/>
                <a:cs typeface="Helvetica Neue Medium"/>
                <a:sym typeface="Helvetica Neue Medium"/>
              </a:defRPr>
            </a:lvl1pPr>
          </a:lstStyle>
          <a:p>
            <a:r>
              <a:t>z</a:t>
            </a:r>
          </a:p>
        </p:txBody>
      </p:sp>
      <p:sp>
        <p:nvSpPr>
          <p:cNvPr id="92" name="Text"/>
          <p:cNvSpPr txBox="1">
            <a:spLocks noGrp="1"/>
          </p:cNvSpPr>
          <p:nvPr>
            <p:ph type="body" sz="quarter" idx="21"/>
          </p:nvPr>
        </p:nvSpPr>
        <p:spPr>
          <a:xfrm>
            <a:off x="22812494" y="12504744"/>
            <a:ext cx="686853" cy="457430"/>
          </a:xfrm>
          <a:prstGeom prst="rect">
            <a:avLst/>
          </a:prstGeom>
        </p:spPr>
        <p:txBody>
          <a:bodyPr anchor="t">
            <a:spAutoFit/>
          </a:bodyPr>
          <a:lstStyle>
            <a:lvl1pPr marL="0" indent="0" algn="ctr">
              <a:spcBef>
                <a:spcPts val="0"/>
              </a:spcBef>
              <a:buSzTx/>
              <a:buNone/>
              <a:defRPr sz="2200">
                <a:solidFill>
                  <a:srgbClr val="B42F51"/>
                </a:solidFill>
                <a:latin typeface="Everett Regular"/>
                <a:ea typeface="Everett Regular"/>
                <a:cs typeface="Everett Regular"/>
                <a:sym typeface="Everett Regular"/>
              </a:defRPr>
            </a:lvl1pPr>
          </a:lstStyle>
          <a:p>
            <a:fld id="{86CB4B4D-7CA3-9044-876B-883B54F8677D}" type="slidenum">
              <a:t>​</a:t>
            </a:fld>
            <a:endParaRPr/>
          </a:p>
        </p:txBody>
      </p:sp>
    </p:spTree>
    <p:extLst>
      <p:ext uri="{BB962C8B-B14F-4D97-AF65-F5344CB8AC3E}">
        <p14:creationId xmlns:p14="http://schemas.microsoft.com/office/powerpoint/2010/main" val="3548424265"/>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Bordova copy">
    <p:spTree>
      <p:nvGrpSpPr>
        <p:cNvPr id="1" name=""/>
        <p:cNvGrpSpPr/>
        <p:nvPr/>
      </p:nvGrpSpPr>
      <p:grpSpPr>
        <a:xfrm>
          <a:off x="0" y="0"/>
          <a:ext cx="0" cy="0"/>
          <a:chOff x="0" y="0"/>
          <a:chExt cx="0" cy="0"/>
        </a:xfrm>
      </p:grpSpPr>
      <p:graphicFrame>
        <p:nvGraphicFramePr>
          <p:cNvPr id="151" name="Tabuľka"/>
          <p:cNvGraphicFramePr/>
          <p:nvPr>
            <p:extLst>
              <p:ext uri="{D42A27DB-BD31-4B8C-83A1-F6EECF244321}">
                <p14:modId xmlns:p14="http://schemas.microsoft.com/office/powerpoint/2010/main" val="2269399518"/>
              </p:ext>
            </p:extLst>
          </p:nvPr>
        </p:nvGraphicFramePr>
        <p:xfrm>
          <a:off x="736174" y="2022264"/>
          <a:ext cx="22382192" cy="7231057"/>
        </p:xfrm>
        <a:graphic>
          <a:graphicData uri="http://schemas.openxmlformats.org/drawingml/2006/table">
            <a:tbl>
              <a:tblPr firstRow="1" bandRow="1">
                <a:tableStyleId>{4C3C2611-4C71-4FC5-86AE-919BDF0F9419}</a:tableStyleId>
              </a:tblPr>
              <a:tblGrid>
                <a:gridCol w="5372992">
                  <a:extLst>
                    <a:ext uri="{9D8B030D-6E8A-4147-A177-3AD203B41FA5}">
                      <a16:colId xmlns:a16="http://schemas.microsoft.com/office/drawing/2014/main" val="20000"/>
                    </a:ext>
                  </a:extLst>
                </a:gridCol>
                <a:gridCol w="2316493">
                  <a:extLst>
                    <a:ext uri="{9D8B030D-6E8A-4147-A177-3AD203B41FA5}">
                      <a16:colId xmlns:a16="http://schemas.microsoft.com/office/drawing/2014/main" val="20001"/>
                    </a:ext>
                  </a:extLst>
                </a:gridCol>
                <a:gridCol w="2288910">
                  <a:extLst>
                    <a:ext uri="{9D8B030D-6E8A-4147-A177-3AD203B41FA5}">
                      <a16:colId xmlns:a16="http://schemas.microsoft.com/office/drawing/2014/main" val="20002"/>
                    </a:ext>
                  </a:extLst>
                </a:gridCol>
                <a:gridCol w="2328531">
                  <a:extLst>
                    <a:ext uri="{9D8B030D-6E8A-4147-A177-3AD203B41FA5}">
                      <a16:colId xmlns:a16="http://schemas.microsoft.com/office/drawing/2014/main" val="20003"/>
                    </a:ext>
                  </a:extLst>
                </a:gridCol>
                <a:gridCol w="2379596">
                  <a:extLst>
                    <a:ext uri="{9D8B030D-6E8A-4147-A177-3AD203B41FA5}">
                      <a16:colId xmlns:a16="http://schemas.microsoft.com/office/drawing/2014/main" val="20004"/>
                    </a:ext>
                  </a:extLst>
                </a:gridCol>
                <a:gridCol w="2374569">
                  <a:extLst>
                    <a:ext uri="{9D8B030D-6E8A-4147-A177-3AD203B41FA5}">
                      <a16:colId xmlns:a16="http://schemas.microsoft.com/office/drawing/2014/main" val="20005"/>
                    </a:ext>
                  </a:extLst>
                </a:gridCol>
                <a:gridCol w="5321101">
                  <a:extLst>
                    <a:ext uri="{9D8B030D-6E8A-4147-A177-3AD203B41FA5}">
                      <a16:colId xmlns:a16="http://schemas.microsoft.com/office/drawing/2014/main" val="20006"/>
                    </a:ext>
                  </a:extLst>
                </a:gridCol>
              </a:tblGrid>
              <a:tr h="881057">
                <a:tc>
                  <a:txBody>
                    <a:bodyPr/>
                    <a:lstStyle/>
                    <a:p>
                      <a:pPr marL="25400" marR="38100" indent="12700" algn="l" defTabSz="914400">
                        <a:defRPr sz="1800" b="0">
                          <a:solidFill>
                            <a:srgbClr val="000000"/>
                          </a:solidFill>
                        </a:defRPr>
                      </a:pPr>
                      <a:r>
                        <a:rPr sz="1900" cap="all" spc="95">
                          <a:solidFill>
                            <a:srgbClr val="B42F51"/>
                          </a:solidFill>
                          <a:latin typeface="Everett Regular"/>
                          <a:ea typeface="Everett Regular"/>
                          <a:cs typeface="Everett Regular"/>
                          <a:sym typeface="Everett Regular"/>
                        </a:rPr>
                        <a:t>Project name</a:t>
                      </a:r>
                    </a:p>
                  </a:txBody>
                  <a:tcPr marL="127000" marR="127000" marT="127000" marB="127000" anchor="ctr" horzOverflow="overflow">
                    <a:lnL w="0">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City</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Type</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Completion</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Disposal</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Area</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Major tenants</a:t>
                      </a:r>
                    </a:p>
                  </a:txBody>
                  <a:tcPr marL="127000" marR="127000" marT="127000" marB="127000" anchor="ctr" horzOverflow="overflow">
                    <a:lnL w="25400">
                      <a:solidFill>
                        <a:srgbClr val="FFFFFF"/>
                      </a:solidFill>
                      <a:miter lim="400000"/>
                    </a:lnL>
                    <a:lnR w="0">
                      <a:miter lim="400000"/>
                    </a:lnR>
                    <a:lnT w="0">
                      <a:miter lim="400000"/>
                    </a:lnT>
                    <a:lnB w="12700">
                      <a:solidFill>
                        <a:srgbClr val="D6D5D5"/>
                      </a:solidFill>
                      <a:miter lim="400000"/>
                    </a:lnB>
                    <a:solidFill>
                      <a:srgbClr val="FFFFFF"/>
                    </a:solidFill>
                  </a:tcPr>
                </a:tc>
                <a:extLst>
                  <a:ext uri="{0D108BD9-81ED-4DB2-BD59-A6C34878D82A}">
                    <a16:rowId xmlns:a16="http://schemas.microsoft.com/office/drawing/2014/main" val="10000"/>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III</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1998</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QBSW</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1"/>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IV</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1999</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17,000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Orange HQ</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2"/>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III</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38,000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SAP, Accenture, NN, Unicredit</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3"/>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Cierna Voda</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residential</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2007</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2007</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4"/>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Bergamon</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mixed-use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162,000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5"/>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Buda Square</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2008</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18,000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Shell, Motorola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6"/>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Central Shopping</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retail</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2012</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2016</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39,000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Inditex, C&amp;A, New Yorker, Billa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7"/>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Central Office</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2012</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2013</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Orange HQ</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8"/>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Lindner Hotel Gallery Central</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hotel</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2013</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2019</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12,000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Lindner Hotels</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9"/>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Trnavske myto UNDERPASS</a:t>
                      </a:r>
                    </a:p>
                  </a:txBody>
                  <a:tcPr marL="127000" marR="127000" marT="127000" marB="127000" anchor="ctr" horzOverflow="overflow">
                    <a:lnL w="0">
                      <a:miter lim="400000"/>
                    </a:lnL>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retail</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2018</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1,500</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err="1">
                          <a:solidFill>
                            <a:srgbClr val="4E4C50"/>
                          </a:solidFill>
                          <a:latin typeface="Everett Regular"/>
                          <a:ea typeface="Everett Regular"/>
                          <a:cs typeface="Everett Regular"/>
                          <a:sym typeface="Everett Regular"/>
                        </a:rPr>
                        <a:t>Kraj</a:t>
                      </a:r>
                      <a:r>
                        <a:rPr sz="2500">
                          <a:solidFill>
                            <a:srgbClr val="4E4C50"/>
                          </a:solidFill>
                          <a:latin typeface="Everett Regular"/>
                          <a:ea typeface="Everett Regular"/>
                          <a:cs typeface="Everett Regular"/>
                          <a:sym typeface="Everett Regular"/>
                        </a:rPr>
                        <a:t>, </a:t>
                      </a:r>
                      <a:r>
                        <a:rPr sz="2500" err="1">
                          <a:solidFill>
                            <a:srgbClr val="4E4C50"/>
                          </a:solidFill>
                          <a:latin typeface="Everett Regular"/>
                          <a:ea typeface="Everett Regular"/>
                          <a:cs typeface="Everett Regular"/>
                          <a:sym typeface="Everett Regular"/>
                        </a:rPr>
                        <a:t>Teta</a:t>
                      </a:r>
                      <a:r>
                        <a:rPr sz="2500">
                          <a:solidFill>
                            <a:srgbClr val="4E4C50"/>
                          </a:solidFill>
                          <a:latin typeface="Everett Regular"/>
                          <a:ea typeface="Everett Regular"/>
                          <a:cs typeface="Everett Regular"/>
                          <a:sym typeface="Everett Regular"/>
                        </a:rPr>
                        <a:t> </a:t>
                      </a:r>
                      <a:r>
                        <a:rPr sz="2500" err="1">
                          <a:solidFill>
                            <a:srgbClr val="4E4C50"/>
                          </a:solidFill>
                          <a:latin typeface="Everett Regular"/>
                          <a:ea typeface="Everett Regular"/>
                          <a:cs typeface="Everett Regular"/>
                          <a:sym typeface="Everett Regular"/>
                        </a:rPr>
                        <a:t>Drogerie</a:t>
                      </a:r>
                      <a:r>
                        <a:rPr sz="2500">
                          <a:solidFill>
                            <a:srgbClr val="4E4C50"/>
                          </a:solidFill>
                          <a:latin typeface="Everett Regular"/>
                          <a:ea typeface="Everett Regular"/>
                          <a:cs typeface="Everett Regular"/>
                          <a:sym typeface="Everett Regular"/>
                        </a:rPr>
                        <a:t>, Dr. Max</a:t>
                      </a:r>
                    </a:p>
                  </a:txBody>
                  <a:tcPr marL="127000" marR="127000" marT="127000" marB="127000" anchor="ctr" horzOverflow="overflow">
                    <a:lnR w="0">
                      <a:miter lim="400000"/>
                    </a:lnR>
                    <a:lnT w="12700">
                      <a:solidFill>
                        <a:srgbClr val="D6D5D5"/>
                      </a:solidFill>
                      <a:miter lim="400000"/>
                    </a:lnT>
                    <a:lnB w="12700">
                      <a:solidFill>
                        <a:srgbClr val="B8B8B8"/>
                      </a:solidFill>
                      <a:miter lim="400000"/>
                    </a:lnB>
                    <a:solidFill>
                      <a:srgbClr val="FFFFFF"/>
                    </a:solidFill>
                  </a:tcPr>
                </a:tc>
                <a:extLst>
                  <a:ext uri="{0D108BD9-81ED-4DB2-BD59-A6C34878D82A}">
                    <a16:rowId xmlns:a16="http://schemas.microsoft.com/office/drawing/2014/main" val="10010"/>
                  </a:ext>
                </a:extLst>
              </a:tr>
            </a:tbl>
          </a:graphicData>
        </a:graphic>
      </p:graphicFrame>
      <p:sp>
        <p:nvSpPr>
          <p:cNvPr id="152" name="330.500 m2"/>
          <p:cNvSpPr txBox="1">
            <a:spLocks noGrp="1"/>
          </p:cNvSpPr>
          <p:nvPr>
            <p:ph type="body" sz="quarter" idx="22"/>
          </p:nvPr>
        </p:nvSpPr>
        <p:spPr>
          <a:xfrm>
            <a:off x="15474750" y="9734353"/>
            <a:ext cx="8735625" cy="1416633"/>
          </a:xfrm>
          <a:prstGeom prst="rect">
            <a:avLst/>
          </a:prstGeom>
        </p:spPr>
        <p:txBody>
          <a:bodyPr anchor="t">
            <a:noAutofit/>
          </a:bodyPr>
          <a:lstStyle>
            <a:lvl1pPr marL="0" indent="0">
              <a:lnSpc>
                <a:spcPct val="70000"/>
              </a:lnSpc>
              <a:spcBef>
                <a:spcPts val="0"/>
              </a:spcBef>
              <a:buSzTx/>
              <a:buNone/>
              <a:defRPr sz="10000">
                <a:solidFill>
                  <a:srgbClr val="4E4C50"/>
                </a:solidFill>
                <a:latin typeface="+mn-lt"/>
                <a:ea typeface="+mn-ea"/>
                <a:cs typeface="+mn-cs"/>
                <a:sym typeface="Everett Light"/>
              </a:defRPr>
            </a:lvl1pPr>
          </a:lstStyle>
          <a:p>
            <a:r>
              <a:t>330.500 m2</a:t>
            </a:r>
          </a:p>
        </p:txBody>
      </p:sp>
      <p:sp>
        <p:nvSpPr>
          <p:cNvPr id="153" name="Total track record"/>
          <p:cNvSpPr txBox="1">
            <a:spLocks noGrp="1"/>
          </p:cNvSpPr>
          <p:nvPr>
            <p:ph type="body" sz="quarter" idx="23"/>
          </p:nvPr>
        </p:nvSpPr>
        <p:spPr>
          <a:xfrm>
            <a:off x="798379" y="9903687"/>
            <a:ext cx="6585783" cy="679188"/>
          </a:xfrm>
          <a:prstGeom prst="rect">
            <a:avLst/>
          </a:prstGeom>
        </p:spPr>
        <p:txBody>
          <a:bodyPr anchor="t">
            <a:noAutofit/>
          </a:bodyPr>
          <a:lstStyle>
            <a:lvl1pPr marL="0" indent="0">
              <a:lnSpc>
                <a:spcPct val="70000"/>
              </a:lnSpc>
              <a:spcBef>
                <a:spcPts val="0"/>
              </a:spcBef>
              <a:buSzTx/>
              <a:buNone/>
              <a:defRPr sz="2500">
                <a:solidFill>
                  <a:srgbClr val="4E4C50"/>
                </a:solidFill>
                <a:latin typeface="Everett Regular"/>
                <a:ea typeface="Everett Regular"/>
                <a:cs typeface="Everett Regular"/>
                <a:sym typeface="Everett Regular"/>
              </a:defRPr>
            </a:lvl1pPr>
          </a:lstStyle>
          <a:p>
            <a:r>
              <a:t>Total track record</a:t>
            </a:r>
          </a:p>
        </p:txBody>
      </p:sp>
      <p:sp>
        <p:nvSpPr>
          <p:cNvPr id="154" name="Key events"/>
          <p:cNvSpPr txBox="1">
            <a:spLocks noGrp="1"/>
          </p:cNvSpPr>
          <p:nvPr>
            <p:ph type="body" sz="quarter" idx="24"/>
          </p:nvPr>
        </p:nvSpPr>
        <p:spPr>
          <a:xfrm>
            <a:off x="809261" y="741343"/>
            <a:ext cx="4889048" cy="936901"/>
          </a:xfrm>
          <a:prstGeom prst="rect">
            <a:avLst/>
          </a:prstGeom>
        </p:spPr>
        <p:txBody>
          <a:bodyPr anchor="t"/>
          <a:lstStyle>
            <a:lvl1pPr marL="0" indent="0">
              <a:lnSpc>
                <a:spcPct val="70000"/>
              </a:lnSpc>
              <a:spcBef>
                <a:spcPts val="0"/>
              </a:spcBef>
              <a:buSzTx/>
              <a:buNone/>
              <a:defRPr sz="3000">
                <a:solidFill>
                  <a:srgbClr val="4E4C50"/>
                </a:solidFill>
                <a:latin typeface="Everett Regular"/>
                <a:ea typeface="Everett Regular"/>
                <a:cs typeface="Everett Regular"/>
                <a:sym typeface="Everett Regular"/>
              </a:defRPr>
            </a:lvl1pPr>
          </a:lstStyle>
          <a:p>
            <a:r>
              <a:t>Key events</a:t>
            </a:r>
          </a:p>
        </p:txBody>
      </p:sp>
      <p:sp>
        <p:nvSpPr>
          <p:cNvPr id="155" name="Číslo snímky"/>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34268181"/>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273CA-22B9-0399-943B-5A03CB28E482}"/>
              </a:ext>
            </a:extLst>
          </p:cNvPr>
          <p:cNvSpPr>
            <a:spLocks noGrp="1"/>
          </p:cNvSpPr>
          <p:nvPr>
            <p:ph type="title"/>
          </p:nvPr>
        </p:nvSpPr>
        <p:spPr>
          <a:xfrm>
            <a:off x="1663700" y="3419477"/>
            <a:ext cx="21031200" cy="5705474"/>
          </a:xfrm>
        </p:spPr>
        <p:txBody>
          <a:bodyPr anchor="b"/>
          <a:lstStyle>
            <a:lvl1pPr>
              <a:defRPr sz="12000"/>
            </a:lvl1pPr>
          </a:lstStyle>
          <a:p>
            <a:r>
              <a:rPr lang="en-GB"/>
              <a:t>Click to edit Master title style</a:t>
            </a:r>
            <a:endParaRPr lang="en-SK"/>
          </a:p>
        </p:txBody>
      </p:sp>
      <p:sp>
        <p:nvSpPr>
          <p:cNvPr id="3" name="Text Placeholder 2">
            <a:extLst>
              <a:ext uri="{FF2B5EF4-FFF2-40B4-BE49-F238E27FC236}">
                <a16:creationId xmlns:a16="http://schemas.microsoft.com/office/drawing/2014/main" id="{55CE7EB6-FBED-A4B0-A198-4BA2CC218D2A}"/>
              </a:ext>
            </a:extLst>
          </p:cNvPr>
          <p:cNvSpPr>
            <a:spLocks noGrp="1"/>
          </p:cNvSpPr>
          <p:nvPr>
            <p:ph type="body" idx="1"/>
          </p:nvPr>
        </p:nvSpPr>
        <p:spPr>
          <a:xfrm>
            <a:off x="1663700" y="9178927"/>
            <a:ext cx="21031200" cy="3000374"/>
          </a:xfrm>
        </p:spPr>
        <p:txBody>
          <a:bodyPr/>
          <a:lstStyle>
            <a:lvl1pPr marL="0" indent="0">
              <a:buNone/>
              <a:defRPr sz="4800">
                <a:solidFill>
                  <a:schemeClr val="tx1">
                    <a:tint val="75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7F746ADE-6F27-006D-1CAA-B37700E3144E}"/>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5" name="Footer Placeholder 4">
            <a:extLst>
              <a:ext uri="{FF2B5EF4-FFF2-40B4-BE49-F238E27FC236}">
                <a16:creationId xmlns:a16="http://schemas.microsoft.com/office/drawing/2014/main" id="{13EFF245-823F-A683-16FB-DC05761371A1}"/>
              </a:ext>
            </a:extLst>
          </p:cNvPr>
          <p:cNvSpPr>
            <a:spLocks noGrp="1"/>
          </p:cNvSpPr>
          <p:nvPr>
            <p:ph type="ftr" sz="quarter" idx="11"/>
          </p:nvPr>
        </p:nvSpPr>
        <p:spPr/>
        <p:txBody>
          <a:bodyPr/>
          <a:lstStyle/>
          <a:p>
            <a:endParaRPr lang="en-SK"/>
          </a:p>
        </p:txBody>
      </p:sp>
      <p:sp>
        <p:nvSpPr>
          <p:cNvPr id="6" name="Slide Number Placeholder 5">
            <a:extLst>
              <a:ext uri="{FF2B5EF4-FFF2-40B4-BE49-F238E27FC236}">
                <a16:creationId xmlns:a16="http://schemas.microsoft.com/office/drawing/2014/main" id="{9B9EB748-5291-C8B6-664A-012361651D01}"/>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10601703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Bordova copy">
    <p:spTree>
      <p:nvGrpSpPr>
        <p:cNvPr id="1" name=""/>
        <p:cNvGrpSpPr/>
        <p:nvPr/>
      </p:nvGrpSpPr>
      <p:grpSpPr>
        <a:xfrm>
          <a:off x="0" y="0"/>
          <a:ext cx="0" cy="0"/>
          <a:chOff x="0" y="0"/>
          <a:chExt cx="0" cy="0"/>
        </a:xfrm>
      </p:grpSpPr>
      <p:graphicFrame>
        <p:nvGraphicFramePr>
          <p:cNvPr id="151" name="Tabuľka"/>
          <p:cNvGraphicFramePr/>
          <p:nvPr>
            <p:extLst>
              <p:ext uri="{D42A27DB-BD31-4B8C-83A1-F6EECF244321}">
                <p14:modId xmlns:p14="http://schemas.microsoft.com/office/powerpoint/2010/main" val="2269399518"/>
              </p:ext>
            </p:extLst>
          </p:nvPr>
        </p:nvGraphicFramePr>
        <p:xfrm>
          <a:off x="736174" y="2022264"/>
          <a:ext cx="22382192" cy="7231057"/>
        </p:xfrm>
        <a:graphic>
          <a:graphicData uri="http://schemas.openxmlformats.org/drawingml/2006/table">
            <a:tbl>
              <a:tblPr firstRow="1" bandRow="1">
                <a:tableStyleId>{4C3C2611-4C71-4FC5-86AE-919BDF0F9419}</a:tableStyleId>
              </a:tblPr>
              <a:tblGrid>
                <a:gridCol w="5372992">
                  <a:extLst>
                    <a:ext uri="{9D8B030D-6E8A-4147-A177-3AD203B41FA5}">
                      <a16:colId xmlns:a16="http://schemas.microsoft.com/office/drawing/2014/main" val="20000"/>
                    </a:ext>
                  </a:extLst>
                </a:gridCol>
                <a:gridCol w="2316493">
                  <a:extLst>
                    <a:ext uri="{9D8B030D-6E8A-4147-A177-3AD203B41FA5}">
                      <a16:colId xmlns:a16="http://schemas.microsoft.com/office/drawing/2014/main" val="20001"/>
                    </a:ext>
                  </a:extLst>
                </a:gridCol>
                <a:gridCol w="2288910">
                  <a:extLst>
                    <a:ext uri="{9D8B030D-6E8A-4147-A177-3AD203B41FA5}">
                      <a16:colId xmlns:a16="http://schemas.microsoft.com/office/drawing/2014/main" val="20002"/>
                    </a:ext>
                  </a:extLst>
                </a:gridCol>
                <a:gridCol w="2328531">
                  <a:extLst>
                    <a:ext uri="{9D8B030D-6E8A-4147-A177-3AD203B41FA5}">
                      <a16:colId xmlns:a16="http://schemas.microsoft.com/office/drawing/2014/main" val="20003"/>
                    </a:ext>
                  </a:extLst>
                </a:gridCol>
                <a:gridCol w="2379596">
                  <a:extLst>
                    <a:ext uri="{9D8B030D-6E8A-4147-A177-3AD203B41FA5}">
                      <a16:colId xmlns:a16="http://schemas.microsoft.com/office/drawing/2014/main" val="20004"/>
                    </a:ext>
                  </a:extLst>
                </a:gridCol>
                <a:gridCol w="2374569">
                  <a:extLst>
                    <a:ext uri="{9D8B030D-6E8A-4147-A177-3AD203B41FA5}">
                      <a16:colId xmlns:a16="http://schemas.microsoft.com/office/drawing/2014/main" val="20005"/>
                    </a:ext>
                  </a:extLst>
                </a:gridCol>
                <a:gridCol w="5321101">
                  <a:extLst>
                    <a:ext uri="{9D8B030D-6E8A-4147-A177-3AD203B41FA5}">
                      <a16:colId xmlns:a16="http://schemas.microsoft.com/office/drawing/2014/main" val="20006"/>
                    </a:ext>
                  </a:extLst>
                </a:gridCol>
              </a:tblGrid>
              <a:tr h="881057">
                <a:tc>
                  <a:txBody>
                    <a:bodyPr/>
                    <a:lstStyle/>
                    <a:p>
                      <a:pPr marL="25400" marR="38100" indent="12700" algn="l" defTabSz="914400">
                        <a:defRPr sz="1800" b="0">
                          <a:solidFill>
                            <a:srgbClr val="000000"/>
                          </a:solidFill>
                        </a:defRPr>
                      </a:pPr>
                      <a:r>
                        <a:rPr sz="1900" cap="all" spc="95">
                          <a:solidFill>
                            <a:srgbClr val="B42F51"/>
                          </a:solidFill>
                          <a:latin typeface="Everett Regular"/>
                          <a:ea typeface="Everett Regular"/>
                          <a:cs typeface="Everett Regular"/>
                          <a:sym typeface="Everett Regular"/>
                        </a:rPr>
                        <a:t>Project name</a:t>
                      </a:r>
                    </a:p>
                  </a:txBody>
                  <a:tcPr marL="127000" marR="127000" marT="127000" marB="127000" anchor="ctr" horzOverflow="overflow">
                    <a:lnL w="0">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City</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Type</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Completion</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Disposal</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Area</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Major tenants</a:t>
                      </a:r>
                    </a:p>
                  </a:txBody>
                  <a:tcPr marL="127000" marR="127000" marT="127000" marB="127000" anchor="ctr" horzOverflow="overflow">
                    <a:lnL w="25400">
                      <a:solidFill>
                        <a:srgbClr val="FFFFFF"/>
                      </a:solidFill>
                      <a:miter lim="400000"/>
                    </a:lnL>
                    <a:lnR w="0">
                      <a:miter lim="400000"/>
                    </a:lnR>
                    <a:lnT w="0">
                      <a:miter lim="400000"/>
                    </a:lnT>
                    <a:lnB w="12700">
                      <a:solidFill>
                        <a:srgbClr val="D6D5D5"/>
                      </a:solidFill>
                      <a:miter lim="400000"/>
                    </a:lnB>
                    <a:solidFill>
                      <a:srgbClr val="FFFFFF"/>
                    </a:solidFill>
                  </a:tcPr>
                </a:tc>
                <a:extLst>
                  <a:ext uri="{0D108BD9-81ED-4DB2-BD59-A6C34878D82A}">
                    <a16:rowId xmlns:a16="http://schemas.microsoft.com/office/drawing/2014/main" val="10000"/>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III</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1998</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QBSW</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1"/>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IV</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1999</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17,000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Orange HQ</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2"/>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III</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38,000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SAP, Accenture, NN, Unicredit</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3"/>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Cierna Voda</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residential</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2007</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2007</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4"/>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Bergamon</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mixed-use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162,000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5"/>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Buda Square</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2008</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18,000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Shell, Motorola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6"/>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Central Shopping</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retail</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2012</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2016</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39,000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Inditex, C&amp;A, New Yorker, Billa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7"/>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Central Office</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2012</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2013</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Orange HQ</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8"/>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Lindner Hotel Gallery Central</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hotel</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2013</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2019</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12,000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Lindner Hotels</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9"/>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Trnavske myto UNDERPASS</a:t>
                      </a:r>
                    </a:p>
                  </a:txBody>
                  <a:tcPr marL="127000" marR="127000" marT="127000" marB="127000" anchor="ctr" horzOverflow="overflow">
                    <a:lnL w="0">
                      <a:miter lim="400000"/>
                    </a:lnL>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retail</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2018</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1,500</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err="1">
                          <a:solidFill>
                            <a:srgbClr val="4E4C50"/>
                          </a:solidFill>
                          <a:latin typeface="Everett Regular"/>
                          <a:ea typeface="Everett Regular"/>
                          <a:cs typeface="Everett Regular"/>
                          <a:sym typeface="Everett Regular"/>
                        </a:rPr>
                        <a:t>Kraj</a:t>
                      </a:r>
                      <a:r>
                        <a:rPr sz="2500">
                          <a:solidFill>
                            <a:srgbClr val="4E4C50"/>
                          </a:solidFill>
                          <a:latin typeface="Everett Regular"/>
                          <a:ea typeface="Everett Regular"/>
                          <a:cs typeface="Everett Regular"/>
                          <a:sym typeface="Everett Regular"/>
                        </a:rPr>
                        <a:t>, </a:t>
                      </a:r>
                      <a:r>
                        <a:rPr sz="2500" err="1">
                          <a:solidFill>
                            <a:srgbClr val="4E4C50"/>
                          </a:solidFill>
                          <a:latin typeface="Everett Regular"/>
                          <a:ea typeface="Everett Regular"/>
                          <a:cs typeface="Everett Regular"/>
                          <a:sym typeface="Everett Regular"/>
                        </a:rPr>
                        <a:t>Teta</a:t>
                      </a:r>
                      <a:r>
                        <a:rPr sz="2500">
                          <a:solidFill>
                            <a:srgbClr val="4E4C50"/>
                          </a:solidFill>
                          <a:latin typeface="Everett Regular"/>
                          <a:ea typeface="Everett Regular"/>
                          <a:cs typeface="Everett Regular"/>
                          <a:sym typeface="Everett Regular"/>
                        </a:rPr>
                        <a:t> </a:t>
                      </a:r>
                      <a:r>
                        <a:rPr sz="2500" err="1">
                          <a:solidFill>
                            <a:srgbClr val="4E4C50"/>
                          </a:solidFill>
                          <a:latin typeface="Everett Regular"/>
                          <a:ea typeface="Everett Regular"/>
                          <a:cs typeface="Everett Regular"/>
                          <a:sym typeface="Everett Regular"/>
                        </a:rPr>
                        <a:t>Drogerie</a:t>
                      </a:r>
                      <a:r>
                        <a:rPr sz="2500">
                          <a:solidFill>
                            <a:srgbClr val="4E4C50"/>
                          </a:solidFill>
                          <a:latin typeface="Everett Regular"/>
                          <a:ea typeface="Everett Regular"/>
                          <a:cs typeface="Everett Regular"/>
                          <a:sym typeface="Everett Regular"/>
                        </a:rPr>
                        <a:t>, Dr. Max</a:t>
                      </a:r>
                    </a:p>
                  </a:txBody>
                  <a:tcPr marL="127000" marR="127000" marT="127000" marB="127000" anchor="ctr" horzOverflow="overflow">
                    <a:lnR w="0">
                      <a:miter lim="400000"/>
                    </a:lnR>
                    <a:lnT w="12700">
                      <a:solidFill>
                        <a:srgbClr val="D6D5D5"/>
                      </a:solidFill>
                      <a:miter lim="400000"/>
                    </a:lnT>
                    <a:lnB w="12700">
                      <a:solidFill>
                        <a:srgbClr val="B8B8B8"/>
                      </a:solidFill>
                      <a:miter lim="400000"/>
                    </a:lnB>
                    <a:solidFill>
                      <a:srgbClr val="FFFFFF"/>
                    </a:solidFill>
                  </a:tcPr>
                </a:tc>
                <a:extLst>
                  <a:ext uri="{0D108BD9-81ED-4DB2-BD59-A6C34878D82A}">
                    <a16:rowId xmlns:a16="http://schemas.microsoft.com/office/drawing/2014/main" val="10010"/>
                  </a:ext>
                </a:extLst>
              </a:tr>
            </a:tbl>
          </a:graphicData>
        </a:graphic>
      </p:graphicFrame>
      <p:sp>
        <p:nvSpPr>
          <p:cNvPr id="152" name="330.500 m2"/>
          <p:cNvSpPr txBox="1">
            <a:spLocks noGrp="1"/>
          </p:cNvSpPr>
          <p:nvPr>
            <p:ph type="body" sz="quarter" idx="22"/>
          </p:nvPr>
        </p:nvSpPr>
        <p:spPr>
          <a:xfrm>
            <a:off x="15474750" y="9734353"/>
            <a:ext cx="8735625" cy="1416633"/>
          </a:xfrm>
          <a:prstGeom prst="rect">
            <a:avLst/>
          </a:prstGeom>
        </p:spPr>
        <p:txBody>
          <a:bodyPr anchor="t">
            <a:noAutofit/>
          </a:bodyPr>
          <a:lstStyle>
            <a:lvl1pPr marL="0" indent="0">
              <a:lnSpc>
                <a:spcPct val="70000"/>
              </a:lnSpc>
              <a:spcBef>
                <a:spcPts val="0"/>
              </a:spcBef>
              <a:buSzTx/>
              <a:buNone/>
              <a:defRPr sz="10000">
                <a:solidFill>
                  <a:srgbClr val="4E4C50"/>
                </a:solidFill>
                <a:latin typeface="+mn-lt"/>
                <a:ea typeface="+mn-ea"/>
                <a:cs typeface="+mn-cs"/>
                <a:sym typeface="Everett Light"/>
              </a:defRPr>
            </a:lvl1pPr>
          </a:lstStyle>
          <a:p>
            <a:r>
              <a:t>330.500 m2</a:t>
            </a:r>
          </a:p>
        </p:txBody>
      </p:sp>
      <p:sp>
        <p:nvSpPr>
          <p:cNvPr id="153" name="Total track record"/>
          <p:cNvSpPr txBox="1">
            <a:spLocks noGrp="1"/>
          </p:cNvSpPr>
          <p:nvPr>
            <p:ph type="body" sz="quarter" idx="23"/>
          </p:nvPr>
        </p:nvSpPr>
        <p:spPr>
          <a:xfrm>
            <a:off x="798379" y="9903687"/>
            <a:ext cx="6585783" cy="679188"/>
          </a:xfrm>
          <a:prstGeom prst="rect">
            <a:avLst/>
          </a:prstGeom>
        </p:spPr>
        <p:txBody>
          <a:bodyPr anchor="t">
            <a:noAutofit/>
          </a:bodyPr>
          <a:lstStyle>
            <a:lvl1pPr marL="0" indent="0">
              <a:lnSpc>
                <a:spcPct val="70000"/>
              </a:lnSpc>
              <a:spcBef>
                <a:spcPts val="0"/>
              </a:spcBef>
              <a:buSzTx/>
              <a:buNone/>
              <a:defRPr sz="2500">
                <a:solidFill>
                  <a:srgbClr val="4E4C50"/>
                </a:solidFill>
                <a:latin typeface="Everett Regular"/>
                <a:ea typeface="Everett Regular"/>
                <a:cs typeface="Everett Regular"/>
                <a:sym typeface="Everett Regular"/>
              </a:defRPr>
            </a:lvl1pPr>
          </a:lstStyle>
          <a:p>
            <a:r>
              <a:t>Total track record</a:t>
            </a:r>
          </a:p>
        </p:txBody>
      </p:sp>
      <p:sp>
        <p:nvSpPr>
          <p:cNvPr id="154" name="Key events"/>
          <p:cNvSpPr txBox="1">
            <a:spLocks noGrp="1"/>
          </p:cNvSpPr>
          <p:nvPr>
            <p:ph type="body" sz="quarter" idx="24"/>
          </p:nvPr>
        </p:nvSpPr>
        <p:spPr>
          <a:xfrm>
            <a:off x="809261" y="741343"/>
            <a:ext cx="4889048" cy="936901"/>
          </a:xfrm>
          <a:prstGeom prst="rect">
            <a:avLst/>
          </a:prstGeom>
        </p:spPr>
        <p:txBody>
          <a:bodyPr anchor="t"/>
          <a:lstStyle>
            <a:lvl1pPr marL="0" indent="0">
              <a:lnSpc>
                <a:spcPct val="70000"/>
              </a:lnSpc>
              <a:spcBef>
                <a:spcPts val="0"/>
              </a:spcBef>
              <a:buSzTx/>
              <a:buNone/>
              <a:defRPr sz="3000">
                <a:solidFill>
                  <a:srgbClr val="4E4C50"/>
                </a:solidFill>
                <a:latin typeface="Everett Regular"/>
                <a:ea typeface="Everett Regular"/>
                <a:cs typeface="Everett Regular"/>
                <a:sym typeface="Everett Regular"/>
              </a:defRPr>
            </a:lvl1pPr>
          </a:lstStyle>
          <a:p>
            <a:r>
              <a:t>Key events</a:t>
            </a:r>
          </a:p>
        </p:txBody>
      </p:sp>
      <p:sp>
        <p:nvSpPr>
          <p:cNvPr id="155" name="Číslo snímky"/>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96012775"/>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slide2">
    <p:bg>
      <p:bgPr>
        <a:solidFill>
          <a:srgbClr val="190D19"/>
        </a:solidFill>
        <a:effectLst/>
      </p:bgPr>
    </p:bg>
    <p:spTree>
      <p:nvGrpSpPr>
        <p:cNvPr id="1" name=""/>
        <p:cNvGrpSpPr/>
        <p:nvPr/>
      </p:nvGrpSpPr>
      <p:grpSpPr>
        <a:xfrm>
          <a:off x="0" y="0"/>
          <a:ext cx="0" cy="0"/>
          <a:chOff x="0" y="0"/>
          <a:chExt cx="0" cy="0"/>
        </a:xfrm>
      </p:grpSpPr>
      <p:sp>
        <p:nvSpPr>
          <p:cNvPr id="176" name="Obrázok 12"/>
          <p:cNvSpPr>
            <a:spLocks noGrp="1"/>
          </p:cNvSpPr>
          <p:nvPr>
            <p:ph type="pic" idx="21"/>
          </p:nvPr>
        </p:nvSpPr>
        <p:spPr>
          <a:xfrm>
            <a:off x="688507" y="753825"/>
            <a:ext cx="23006986" cy="7946422"/>
          </a:xfrm>
          <a:prstGeom prst="rect">
            <a:avLst/>
          </a:prstGeom>
        </p:spPr>
        <p:txBody>
          <a:bodyPr lIns="91439" tIns="45719" rIns="91439" bIns="45719" anchor="t">
            <a:noAutofit/>
          </a:bodyPr>
          <a:lstStyle/>
          <a:p>
            <a:endParaRPr/>
          </a:p>
        </p:txBody>
      </p:sp>
      <p:sp>
        <p:nvSpPr>
          <p:cNvPr id="179" name="Istropolis"/>
          <p:cNvSpPr txBox="1">
            <a:spLocks noGrp="1"/>
          </p:cNvSpPr>
          <p:nvPr>
            <p:ph type="body" sz="quarter" idx="22"/>
          </p:nvPr>
        </p:nvSpPr>
        <p:spPr>
          <a:xfrm>
            <a:off x="700179" y="10438548"/>
            <a:ext cx="10460879" cy="2138565"/>
          </a:xfrm>
          <a:prstGeom prst="rect">
            <a:avLst/>
          </a:prstGeom>
        </p:spPr>
        <p:txBody>
          <a:bodyPr anchor="t">
            <a:noAutofit/>
          </a:bodyPr>
          <a:lstStyle>
            <a:lvl1pPr marL="0" indent="0">
              <a:lnSpc>
                <a:spcPct val="70000"/>
              </a:lnSpc>
              <a:spcBef>
                <a:spcPts val="0"/>
              </a:spcBef>
              <a:buSzTx/>
              <a:buNone/>
              <a:defRPr sz="15000" b="0" i="0">
                <a:solidFill>
                  <a:srgbClr val="F4EEEE"/>
                </a:solidFill>
                <a:latin typeface="TWK Everett Light" panose="020B0204000000000000" pitchFamily="34" charset="77"/>
                <a:ea typeface="+mn-ea"/>
                <a:cs typeface="+mn-cs"/>
                <a:sym typeface="Everett Light"/>
              </a:defRPr>
            </a:lvl1pPr>
          </a:lstStyle>
          <a:p>
            <a:r>
              <a:rPr err="1"/>
              <a:t>Istropolis</a:t>
            </a:r>
            <a:endParaRPr/>
          </a:p>
        </p:txBody>
      </p:sp>
      <p:sp>
        <p:nvSpPr>
          <p:cNvPr id="183" name="Selected Projects"/>
          <p:cNvSpPr txBox="1">
            <a:spLocks noGrp="1"/>
          </p:cNvSpPr>
          <p:nvPr>
            <p:ph type="body" sz="quarter" idx="23"/>
          </p:nvPr>
        </p:nvSpPr>
        <p:spPr>
          <a:xfrm>
            <a:off x="700179" y="9100947"/>
            <a:ext cx="4889048" cy="936901"/>
          </a:xfrm>
          <a:prstGeom prst="rect">
            <a:avLst/>
          </a:prstGeom>
        </p:spPr>
        <p:txBody>
          <a:bodyPr anchor="t"/>
          <a:lstStyle>
            <a:lvl1pPr marL="0" indent="0">
              <a:spcBef>
                <a:spcPts val="0"/>
              </a:spcBef>
              <a:buSzTx/>
              <a:buNone/>
              <a:defRPr sz="3000" b="0" i="0">
                <a:solidFill>
                  <a:srgbClr val="F4EEEE"/>
                </a:solidFill>
                <a:latin typeface="TWK Everett Light" panose="020B0204000000000000" pitchFamily="34" charset="77"/>
                <a:ea typeface="TWK Everett Light" panose="020B0204000000000000" pitchFamily="34" charset="77"/>
                <a:cs typeface="TWK Everett Light" panose="020B0204000000000000" pitchFamily="34" charset="77"/>
                <a:sym typeface="Everett Regular"/>
              </a:defRPr>
            </a:lvl1pPr>
          </a:lstStyle>
          <a:p>
            <a:r>
              <a:t>Selected Projects</a:t>
            </a:r>
          </a:p>
        </p:txBody>
      </p:sp>
    </p:spTree>
    <p:extLst>
      <p:ext uri="{BB962C8B-B14F-4D97-AF65-F5344CB8AC3E}">
        <p14:creationId xmlns:p14="http://schemas.microsoft.com/office/powerpoint/2010/main" val="772784609"/>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Multiple Pho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7284316"/>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Section slide – duplikát 5">
    <p:bg>
      <p:bgPr>
        <a:solidFill>
          <a:srgbClr val="FDFCF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BF30921-8BE9-E590-AC68-8ACABA0178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pic>
        <p:nvPicPr>
          <p:cNvPr id="5" name="Picture 4">
            <a:extLst>
              <a:ext uri="{FF2B5EF4-FFF2-40B4-BE49-F238E27FC236}">
                <a16:creationId xmlns:a16="http://schemas.microsoft.com/office/drawing/2014/main" id="{FACD3744-D6DA-924D-8AB0-4D8DB2DA7B7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3035" y="12228852"/>
            <a:ext cx="3953436" cy="791064"/>
          </a:xfrm>
          <a:prstGeom prst="rect">
            <a:avLst/>
          </a:prstGeom>
        </p:spPr>
      </p:pic>
      <p:sp>
        <p:nvSpPr>
          <p:cNvPr id="7" name="Title 3">
            <a:extLst>
              <a:ext uri="{FF2B5EF4-FFF2-40B4-BE49-F238E27FC236}">
                <a16:creationId xmlns:a16="http://schemas.microsoft.com/office/drawing/2014/main" id="{765169B8-55A2-2A2C-5D30-996A309DD630}"/>
              </a:ext>
            </a:extLst>
          </p:cNvPr>
          <p:cNvSpPr>
            <a:spLocks noGrp="1"/>
          </p:cNvSpPr>
          <p:nvPr>
            <p:ph type="title" hasCustomPrompt="1"/>
          </p:nvPr>
        </p:nvSpPr>
        <p:spPr>
          <a:xfrm>
            <a:off x="631038" y="730250"/>
            <a:ext cx="21031200" cy="2651125"/>
          </a:xfrm>
          <a:prstGeom prst="rect">
            <a:avLst/>
          </a:prstGeom>
        </p:spPr>
        <p:txBody>
          <a:bodyPr/>
          <a:lstStyle>
            <a:lvl1pPr>
              <a:lnSpc>
                <a:spcPct val="100000"/>
              </a:lnSpc>
              <a:defRPr b="0" i="0">
                <a:solidFill>
                  <a:srgbClr val="F4EEEE"/>
                </a:solidFill>
                <a:latin typeface="TWK Everett Light" panose="020B0204000000000000" pitchFamily="34" charset="77"/>
              </a:defRPr>
            </a:lvl1pPr>
          </a:lstStyle>
          <a:p>
            <a:r>
              <a:rPr lang="en-GB"/>
              <a:t>Headline 1</a:t>
            </a:r>
            <a:endParaRPr lang="en-SK"/>
          </a:p>
        </p:txBody>
      </p:sp>
    </p:spTree>
    <p:extLst>
      <p:ext uri="{BB962C8B-B14F-4D97-AF65-F5344CB8AC3E}">
        <p14:creationId xmlns:p14="http://schemas.microsoft.com/office/powerpoint/2010/main" val="2629753122"/>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Section slide – duplikát 5 copy">
    <p:bg>
      <p:bgPr>
        <a:solidFill>
          <a:srgbClr val="FDFCF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47B8793-4755-F37D-5EC5-928D571E4A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354" name="Číslo snímky"/>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9" name="Text">
            <a:extLst>
              <a:ext uri="{FF2B5EF4-FFF2-40B4-BE49-F238E27FC236}">
                <a16:creationId xmlns:a16="http://schemas.microsoft.com/office/drawing/2014/main" id="{BFD46C75-B3BA-412A-8BFE-EBDD0B1FF160}"/>
              </a:ext>
            </a:extLst>
          </p:cNvPr>
          <p:cNvSpPr txBox="1"/>
          <p:nvPr userDrawn="1"/>
        </p:nvSpPr>
        <p:spPr>
          <a:xfrm>
            <a:off x="22812494" y="12504744"/>
            <a:ext cx="686853" cy="4574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spAutoFit/>
          </a:bodyPr>
          <a:lstStyle>
            <a:lvl1pPr algn="r">
              <a:defRPr sz="2200" b="0">
                <a:solidFill>
                  <a:srgbClr val="FFFFFF"/>
                </a:solidFill>
                <a:latin typeface="Everett Regular"/>
                <a:ea typeface="Everett Regular"/>
                <a:cs typeface="Everett Regular"/>
                <a:sym typeface="Everett Regular"/>
              </a:defRPr>
            </a:lvl1pPr>
          </a:lstStyle>
          <a:p>
            <a:fld id="{86CB4B4D-7CA3-9044-876B-883B54F8677D}" type="slidenum">
              <a:t>‹#›</a:t>
            </a:fld>
            <a:endParaRPr/>
          </a:p>
        </p:txBody>
      </p:sp>
      <p:pic>
        <p:nvPicPr>
          <p:cNvPr id="5" name="Picture 4">
            <a:extLst>
              <a:ext uri="{FF2B5EF4-FFF2-40B4-BE49-F238E27FC236}">
                <a16:creationId xmlns:a16="http://schemas.microsoft.com/office/drawing/2014/main" id="{FAA1FB93-EE63-DF27-C484-F2CE6310D26B}"/>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53035" y="12228852"/>
            <a:ext cx="3953436" cy="791063"/>
          </a:xfrm>
          <a:prstGeom prst="rect">
            <a:avLst/>
          </a:prstGeom>
        </p:spPr>
      </p:pic>
      <p:sp>
        <p:nvSpPr>
          <p:cNvPr id="6" name="Title 3">
            <a:extLst>
              <a:ext uri="{FF2B5EF4-FFF2-40B4-BE49-F238E27FC236}">
                <a16:creationId xmlns:a16="http://schemas.microsoft.com/office/drawing/2014/main" id="{9B90CE23-8F0A-48E0-A8DB-C2BD7EF60518}"/>
              </a:ext>
            </a:extLst>
          </p:cNvPr>
          <p:cNvSpPr>
            <a:spLocks noGrp="1"/>
          </p:cNvSpPr>
          <p:nvPr>
            <p:ph type="title" hasCustomPrompt="1"/>
          </p:nvPr>
        </p:nvSpPr>
        <p:spPr>
          <a:xfrm>
            <a:off x="631038" y="730250"/>
            <a:ext cx="21031200" cy="2651125"/>
          </a:xfrm>
          <a:prstGeom prst="rect">
            <a:avLst/>
          </a:prstGeom>
        </p:spPr>
        <p:txBody>
          <a:bodyPr/>
          <a:lstStyle>
            <a:lvl1pPr>
              <a:lnSpc>
                <a:spcPct val="100000"/>
              </a:lnSpc>
              <a:defRPr b="0" i="0">
                <a:solidFill>
                  <a:srgbClr val="F4EEEE"/>
                </a:solidFill>
                <a:latin typeface="TWK Everett Light" panose="020B0204000000000000" pitchFamily="34" charset="77"/>
              </a:defRPr>
            </a:lvl1pPr>
          </a:lstStyle>
          <a:p>
            <a:r>
              <a:rPr lang="en-GB"/>
              <a:t>Headline 2</a:t>
            </a:r>
            <a:endParaRPr lang="en-SK"/>
          </a:p>
        </p:txBody>
      </p:sp>
    </p:spTree>
    <p:extLst>
      <p:ext uri="{BB962C8B-B14F-4D97-AF65-F5344CB8AC3E}">
        <p14:creationId xmlns:p14="http://schemas.microsoft.com/office/powerpoint/2010/main" val="784630652"/>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E32AC5-05E6-A2E5-56C5-015BC8A05E9A}"/>
              </a:ext>
            </a:extLst>
          </p:cNvPr>
          <p:cNvSpPr>
            <a:spLocks noGrp="1"/>
          </p:cNvSpPr>
          <p:nvPr>
            <p:ph type="title"/>
          </p:nvPr>
        </p:nvSpPr>
        <p:spPr/>
        <p:txBody>
          <a:bodyPr/>
          <a:lstStyle/>
          <a:p>
            <a:r>
              <a:rPr lang="en-GB"/>
              <a:t>Click to edit Master title style</a:t>
            </a:r>
            <a:endParaRPr lang="en-SK"/>
          </a:p>
        </p:txBody>
      </p:sp>
      <p:sp>
        <p:nvSpPr>
          <p:cNvPr id="3" name="Content Placeholder 2">
            <a:extLst>
              <a:ext uri="{FF2B5EF4-FFF2-40B4-BE49-F238E27FC236}">
                <a16:creationId xmlns:a16="http://schemas.microsoft.com/office/drawing/2014/main" id="{12E0B48A-44BF-4CE8-37E8-57802E7B3128}"/>
              </a:ext>
            </a:extLst>
          </p:cNvPr>
          <p:cNvSpPr>
            <a:spLocks noGrp="1"/>
          </p:cNvSpPr>
          <p:nvPr>
            <p:ph sz="half" idx="1"/>
          </p:nvPr>
        </p:nvSpPr>
        <p:spPr>
          <a:xfrm>
            <a:off x="1676400" y="3651250"/>
            <a:ext cx="10363200" cy="87026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K"/>
          </a:p>
        </p:txBody>
      </p:sp>
      <p:sp>
        <p:nvSpPr>
          <p:cNvPr id="4" name="Content Placeholder 3">
            <a:extLst>
              <a:ext uri="{FF2B5EF4-FFF2-40B4-BE49-F238E27FC236}">
                <a16:creationId xmlns:a16="http://schemas.microsoft.com/office/drawing/2014/main" id="{E5116631-3DA0-2278-DB76-861C9F8F45A0}"/>
              </a:ext>
            </a:extLst>
          </p:cNvPr>
          <p:cNvSpPr>
            <a:spLocks noGrp="1"/>
          </p:cNvSpPr>
          <p:nvPr>
            <p:ph sz="half" idx="2"/>
          </p:nvPr>
        </p:nvSpPr>
        <p:spPr>
          <a:xfrm>
            <a:off x="12344400" y="3651250"/>
            <a:ext cx="10363200" cy="87026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K"/>
          </a:p>
        </p:txBody>
      </p:sp>
      <p:sp>
        <p:nvSpPr>
          <p:cNvPr id="5" name="Date Placeholder 4">
            <a:extLst>
              <a:ext uri="{FF2B5EF4-FFF2-40B4-BE49-F238E27FC236}">
                <a16:creationId xmlns:a16="http://schemas.microsoft.com/office/drawing/2014/main" id="{2E26CEA8-C4E9-EF88-78BB-ACA74294B929}"/>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6" name="Footer Placeholder 5">
            <a:extLst>
              <a:ext uri="{FF2B5EF4-FFF2-40B4-BE49-F238E27FC236}">
                <a16:creationId xmlns:a16="http://schemas.microsoft.com/office/drawing/2014/main" id="{7B770DF5-4EED-09BF-1A08-7C514D5677D1}"/>
              </a:ext>
            </a:extLst>
          </p:cNvPr>
          <p:cNvSpPr>
            <a:spLocks noGrp="1"/>
          </p:cNvSpPr>
          <p:nvPr>
            <p:ph type="ftr" sz="quarter" idx="11"/>
          </p:nvPr>
        </p:nvSpPr>
        <p:spPr/>
        <p:txBody>
          <a:bodyPr/>
          <a:lstStyle/>
          <a:p>
            <a:endParaRPr lang="en-SK"/>
          </a:p>
        </p:txBody>
      </p:sp>
      <p:sp>
        <p:nvSpPr>
          <p:cNvPr id="7" name="Slide Number Placeholder 6">
            <a:extLst>
              <a:ext uri="{FF2B5EF4-FFF2-40B4-BE49-F238E27FC236}">
                <a16:creationId xmlns:a16="http://schemas.microsoft.com/office/drawing/2014/main" id="{159E4FC8-3C73-DC89-2326-41801279E013}"/>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2456018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4C0A3-47D0-3774-5D79-E770EAB68E5D}"/>
              </a:ext>
            </a:extLst>
          </p:cNvPr>
          <p:cNvSpPr>
            <a:spLocks noGrp="1"/>
          </p:cNvSpPr>
          <p:nvPr>
            <p:ph type="title"/>
          </p:nvPr>
        </p:nvSpPr>
        <p:spPr>
          <a:xfrm>
            <a:off x="1679576" y="730251"/>
            <a:ext cx="21031200" cy="2651126"/>
          </a:xfrm>
        </p:spPr>
        <p:txBody>
          <a:bodyPr/>
          <a:lstStyle/>
          <a:p>
            <a:r>
              <a:rPr lang="en-GB"/>
              <a:t>Click to edit Master title style</a:t>
            </a:r>
            <a:endParaRPr lang="en-SK"/>
          </a:p>
        </p:txBody>
      </p:sp>
      <p:sp>
        <p:nvSpPr>
          <p:cNvPr id="3" name="Text Placeholder 2">
            <a:extLst>
              <a:ext uri="{FF2B5EF4-FFF2-40B4-BE49-F238E27FC236}">
                <a16:creationId xmlns:a16="http://schemas.microsoft.com/office/drawing/2014/main" id="{9A22A100-97DF-26C1-4EB9-5E201FDB1269}"/>
              </a:ext>
            </a:extLst>
          </p:cNvPr>
          <p:cNvSpPr>
            <a:spLocks noGrp="1"/>
          </p:cNvSpPr>
          <p:nvPr>
            <p:ph type="body" idx="1"/>
          </p:nvPr>
        </p:nvSpPr>
        <p:spPr>
          <a:xfrm>
            <a:off x="1679577" y="3362326"/>
            <a:ext cx="10315574"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GB"/>
              <a:t>Click to edit Master text styles</a:t>
            </a:r>
          </a:p>
        </p:txBody>
      </p:sp>
      <p:sp>
        <p:nvSpPr>
          <p:cNvPr id="4" name="Content Placeholder 3">
            <a:extLst>
              <a:ext uri="{FF2B5EF4-FFF2-40B4-BE49-F238E27FC236}">
                <a16:creationId xmlns:a16="http://schemas.microsoft.com/office/drawing/2014/main" id="{3DF31DE7-2A6B-78CD-36C6-6EBEC16BB971}"/>
              </a:ext>
            </a:extLst>
          </p:cNvPr>
          <p:cNvSpPr>
            <a:spLocks noGrp="1"/>
          </p:cNvSpPr>
          <p:nvPr>
            <p:ph sz="half" idx="2"/>
          </p:nvPr>
        </p:nvSpPr>
        <p:spPr>
          <a:xfrm>
            <a:off x="1679577" y="5010150"/>
            <a:ext cx="10315574" cy="73691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K"/>
          </a:p>
        </p:txBody>
      </p:sp>
      <p:sp>
        <p:nvSpPr>
          <p:cNvPr id="5" name="Text Placeholder 4">
            <a:extLst>
              <a:ext uri="{FF2B5EF4-FFF2-40B4-BE49-F238E27FC236}">
                <a16:creationId xmlns:a16="http://schemas.microsoft.com/office/drawing/2014/main" id="{F5EE97F1-38B8-785A-B7B3-6CA8D9F027A5}"/>
              </a:ext>
            </a:extLst>
          </p:cNvPr>
          <p:cNvSpPr>
            <a:spLocks noGrp="1"/>
          </p:cNvSpPr>
          <p:nvPr>
            <p:ph type="body" sz="quarter" idx="3"/>
          </p:nvPr>
        </p:nvSpPr>
        <p:spPr>
          <a:xfrm>
            <a:off x="12344400" y="3362326"/>
            <a:ext cx="10366376"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GB"/>
              <a:t>Click to edit Master text styles</a:t>
            </a:r>
          </a:p>
        </p:txBody>
      </p:sp>
      <p:sp>
        <p:nvSpPr>
          <p:cNvPr id="6" name="Content Placeholder 5">
            <a:extLst>
              <a:ext uri="{FF2B5EF4-FFF2-40B4-BE49-F238E27FC236}">
                <a16:creationId xmlns:a16="http://schemas.microsoft.com/office/drawing/2014/main" id="{8406B76B-4496-E9E5-91BE-D152CE19462E}"/>
              </a:ext>
            </a:extLst>
          </p:cNvPr>
          <p:cNvSpPr>
            <a:spLocks noGrp="1"/>
          </p:cNvSpPr>
          <p:nvPr>
            <p:ph sz="quarter" idx="4"/>
          </p:nvPr>
        </p:nvSpPr>
        <p:spPr>
          <a:xfrm>
            <a:off x="12344400" y="5010150"/>
            <a:ext cx="10366376" cy="73691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K"/>
          </a:p>
        </p:txBody>
      </p:sp>
      <p:sp>
        <p:nvSpPr>
          <p:cNvPr id="7" name="Date Placeholder 6">
            <a:extLst>
              <a:ext uri="{FF2B5EF4-FFF2-40B4-BE49-F238E27FC236}">
                <a16:creationId xmlns:a16="http://schemas.microsoft.com/office/drawing/2014/main" id="{248E33D8-A2E3-DBCB-9DA1-55E2DD050D34}"/>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8" name="Footer Placeholder 7">
            <a:extLst>
              <a:ext uri="{FF2B5EF4-FFF2-40B4-BE49-F238E27FC236}">
                <a16:creationId xmlns:a16="http://schemas.microsoft.com/office/drawing/2014/main" id="{DCE82F35-8BEB-10DD-E59A-2124A036B409}"/>
              </a:ext>
            </a:extLst>
          </p:cNvPr>
          <p:cNvSpPr>
            <a:spLocks noGrp="1"/>
          </p:cNvSpPr>
          <p:nvPr>
            <p:ph type="ftr" sz="quarter" idx="11"/>
          </p:nvPr>
        </p:nvSpPr>
        <p:spPr/>
        <p:txBody>
          <a:bodyPr/>
          <a:lstStyle/>
          <a:p>
            <a:endParaRPr lang="en-SK"/>
          </a:p>
        </p:txBody>
      </p:sp>
      <p:sp>
        <p:nvSpPr>
          <p:cNvPr id="9" name="Slide Number Placeholder 8">
            <a:extLst>
              <a:ext uri="{FF2B5EF4-FFF2-40B4-BE49-F238E27FC236}">
                <a16:creationId xmlns:a16="http://schemas.microsoft.com/office/drawing/2014/main" id="{93AC6076-E51B-1894-498F-B3AA6778BB0C}"/>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3626383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FF835-B845-0550-78D3-E82301BEA232}"/>
              </a:ext>
            </a:extLst>
          </p:cNvPr>
          <p:cNvSpPr>
            <a:spLocks noGrp="1"/>
          </p:cNvSpPr>
          <p:nvPr>
            <p:ph type="title"/>
          </p:nvPr>
        </p:nvSpPr>
        <p:spPr/>
        <p:txBody>
          <a:bodyPr/>
          <a:lstStyle/>
          <a:p>
            <a:r>
              <a:rPr lang="en-GB"/>
              <a:t>Click to edit Master title style</a:t>
            </a:r>
            <a:endParaRPr lang="en-SK"/>
          </a:p>
        </p:txBody>
      </p:sp>
      <p:sp>
        <p:nvSpPr>
          <p:cNvPr id="3" name="Date Placeholder 2">
            <a:extLst>
              <a:ext uri="{FF2B5EF4-FFF2-40B4-BE49-F238E27FC236}">
                <a16:creationId xmlns:a16="http://schemas.microsoft.com/office/drawing/2014/main" id="{96233B72-B2F0-0FD9-D203-19243356734C}"/>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4" name="Footer Placeholder 3">
            <a:extLst>
              <a:ext uri="{FF2B5EF4-FFF2-40B4-BE49-F238E27FC236}">
                <a16:creationId xmlns:a16="http://schemas.microsoft.com/office/drawing/2014/main" id="{0DCCFB63-F203-6CAC-4A9F-60B1EE929691}"/>
              </a:ext>
            </a:extLst>
          </p:cNvPr>
          <p:cNvSpPr>
            <a:spLocks noGrp="1"/>
          </p:cNvSpPr>
          <p:nvPr>
            <p:ph type="ftr" sz="quarter" idx="11"/>
          </p:nvPr>
        </p:nvSpPr>
        <p:spPr/>
        <p:txBody>
          <a:bodyPr/>
          <a:lstStyle/>
          <a:p>
            <a:endParaRPr lang="en-SK"/>
          </a:p>
        </p:txBody>
      </p:sp>
      <p:sp>
        <p:nvSpPr>
          <p:cNvPr id="5" name="Slide Number Placeholder 4">
            <a:extLst>
              <a:ext uri="{FF2B5EF4-FFF2-40B4-BE49-F238E27FC236}">
                <a16:creationId xmlns:a16="http://schemas.microsoft.com/office/drawing/2014/main" id="{3FB63C8E-C5F8-68E2-B474-B46503B0BFDC}"/>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2391638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D559D18-129F-5CA1-C451-87259AD5142E}"/>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3" name="Footer Placeholder 2">
            <a:extLst>
              <a:ext uri="{FF2B5EF4-FFF2-40B4-BE49-F238E27FC236}">
                <a16:creationId xmlns:a16="http://schemas.microsoft.com/office/drawing/2014/main" id="{B6E24ED7-8589-1BE6-D388-3D610A2EF73F}"/>
              </a:ext>
            </a:extLst>
          </p:cNvPr>
          <p:cNvSpPr>
            <a:spLocks noGrp="1"/>
          </p:cNvSpPr>
          <p:nvPr>
            <p:ph type="ftr" sz="quarter" idx="11"/>
          </p:nvPr>
        </p:nvSpPr>
        <p:spPr/>
        <p:txBody>
          <a:bodyPr/>
          <a:lstStyle/>
          <a:p>
            <a:endParaRPr lang="en-SK"/>
          </a:p>
        </p:txBody>
      </p:sp>
      <p:sp>
        <p:nvSpPr>
          <p:cNvPr id="4" name="Slide Number Placeholder 3">
            <a:extLst>
              <a:ext uri="{FF2B5EF4-FFF2-40B4-BE49-F238E27FC236}">
                <a16:creationId xmlns:a16="http://schemas.microsoft.com/office/drawing/2014/main" id="{441F4ED4-5382-9EE7-D37B-C9849163620E}"/>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380623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99A7C-A510-E74C-7665-C04B32F4196B}"/>
              </a:ext>
            </a:extLst>
          </p:cNvPr>
          <p:cNvSpPr>
            <a:spLocks noGrp="1"/>
          </p:cNvSpPr>
          <p:nvPr>
            <p:ph type="title"/>
          </p:nvPr>
        </p:nvSpPr>
        <p:spPr>
          <a:xfrm>
            <a:off x="1679577" y="914400"/>
            <a:ext cx="7864474" cy="3200400"/>
          </a:xfrm>
        </p:spPr>
        <p:txBody>
          <a:bodyPr anchor="b"/>
          <a:lstStyle>
            <a:lvl1pPr>
              <a:defRPr sz="6400"/>
            </a:lvl1pPr>
          </a:lstStyle>
          <a:p>
            <a:r>
              <a:rPr lang="en-GB"/>
              <a:t>Click to edit Master title style</a:t>
            </a:r>
            <a:endParaRPr lang="en-SK"/>
          </a:p>
        </p:txBody>
      </p:sp>
      <p:sp>
        <p:nvSpPr>
          <p:cNvPr id="3" name="Content Placeholder 2">
            <a:extLst>
              <a:ext uri="{FF2B5EF4-FFF2-40B4-BE49-F238E27FC236}">
                <a16:creationId xmlns:a16="http://schemas.microsoft.com/office/drawing/2014/main" id="{62760CF5-0A81-0F54-7890-22FDFBA4E8BF}"/>
              </a:ext>
            </a:extLst>
          </p:cNvPr>
          <p:cNvSpPr>
            <a:spLocks noGrp="1"/>
          </p:cNvSpPr>
          <p:nvPr>
            <p:ph idx="1"/>
          </p:nvPr>
        </p:nvSpPr>
        <p:spPr>
          <a:xfrm>
            <a:off x="10366376" y="1974851"/>
            <a:ext cx="12344400" cy="9747250"/>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K"/>
          </a:p>
        </p:txBody>
      </p:sp>
      <p:sp>
        <p:nvSpPr>
          <p:cNvPr id="4" name="Text Placeholder 3">
            <a:extLst>
              <a:ext uri="{FF2B5EF4-FFF2-40B4-BE49-F238E27FC236}">
                <a16:creationId xmlns:a16="http://schemas.microsoft.com/office/drawing/2014/main" id="{63D51E1E-4BDA-0DDE-8492-500196E7AC57}"/>
              </a:ext>
            </a:extLst>
          </p:cNvPr>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en-GB"/>
              <a:t>Click to edit Master text styles</a:t>
            </a:r>
          </a:p>
        </p:txBody>
      </p:sp>
      <p:sp>
        <p:nvSpPr>
          <p:cNvPr id="5" name="Date Placeholder 4">
            <a:extLst>
              <a:ext uri="{FF2B5EF4-FFF2-40B4-BE49-F238E27FC236}">
                <a16:creationId xmlns:a16="http://schemas.microsoft.com/office/drawing/2014/main" id="{717F8509-9FFD-4B5A-3736-F068F9487DA1}"/>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6" name="Footer Placeholder 5">
            <a:extLst>
              <a:ext uri="{FF2B5EF4-FFF2-40B4-BE49-F238E27FC236}">
                <a16:creationId xmlns:a16="http://schemas.microsoft.com/office/drawing/2014/main" id="{CE23E837-665B-F09F-3061-B97DF2FD1956}"/>
              </a:ext>
            </a:extLst>
          </p:cNvPr>
          <p:cNvSpPr>
            <a:spLocks noGrp="1"/>
          </p:cNvSpPr>
          <p:nvPr>
            <p:ph type="ftr" sz="quarter" idx="11"/>
          </p:nvPr>
        </p:nvSpPr>
        <p:spPr/>
        <p:txBody>
          <a:bodyPr/>
          <a:lstStyle/>
          <a:p>
            <a:endParaRPr lang="en-SK"/>
          </a:p>
        </p:txBody>
      </p:sp>
      <p:sp>
        <p:nvSpPr>
          <p:cNvPr id="7" name="Slide Number Placeholder 6">
            <a:extLst>
              <a:ext uri="{FF2B5EF4-FFF2-40B4-BE49-F238E27FC236}">
                <a16:creationId xmlns:a16="http://schemas.microsoft.com/office/drawing/2014/main" id="{A3053812-1F1F-8D76-5628-F484F1540EFC}"/>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18174409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DBE69-7D2E-983D-BDBE-2A02F6147E89}"/>
              </a:ext>
            </a:extLst>
          </p:cNvPr>
          <p:cNvSpPr>
            <a:spLocks noGrp="1"/>
          </p:cNvSpPr>
          <p:nvPr>
            <p:ph type="title"/>
          </p:nvPr>
        </p:nvSpPr>
        <p:spPr>
          <a:xfrm>
            <a:off x="1679577" y="914400"/>
            <a:ext cx="7864474" cy="3200400"/>
          </a:xfrm>
        </p:spPr>
        <p:txBody>
          <a:bodyPr anchor="b"/>
          <a:lstStyle>
            <a:lvl1pPr>
              <a:defRPr sz="6400"/>
            </a:lvl1pPr>
          </a:lstStyle>
          <a:p>
            <a:r>
              <a:rPr lang="en-GB"/>
              <a:t>Click to edit Master title style</a:t>
            </a:r>
            <a:endParaRPr lang="en-SK"/>
          </a:p>
        </p:txBody>
      </p:sp>
      <p:sp>
        <p:nvSpPr>
          <p:cNvPr id="3" name="Picture Placeholder 2">
            <a:extLst>
              <a:ext uri="{FF2B5EF4-FFF2-40B4-BE49-F238E27FC236}">
                <a16:creationId xmlns:a16="http://schemas.microsoft.com/office/drawing/2014/main" id="{D037B8A3-A76F-8798-E587-3C06506D0169}"/>
              </a:ext>
            </a:extLst>
          </p:cNvPr>
          <p:cNvSpPr>
            <a:spLocks noGrp="1"/>
          </p:cNvSpPr>
          <p:nvPr>
            <p:ph type="pic" idx="1"/>
          </p:nvPr>
        </p:nvSpPr>
        <p:spPr>
          <a:xfrm>
            <a:off x="10366376" y="1974851"/>
            <a:ext cx="12344400" cy="9747250"/>
          </a:xfr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GB"/>
              <a:t>Click icon to add picture</a:t>
            </a:r>
            <a:endParaRPr lang="en-SK"/>
          </a:p>
        </p:txBody>
      </p:sp>
      <p:sp>
        <p:nvSpPr>
          <p:cNvPr id="4" name="Text Placeholder 3">
            <a:extLst>
              <a:ext uri="{FF2B5EF4-FFF2-40B4-BE49-F238E27FC236}">
                <a16:creationId xmlns:a16="http://schemas.microsoft.com/office/drawing/2014/main" id="{EB2A7767-36A8-43EC-203D-FBDFEB70471F}"/>
              </a:ext>
            </a:extLst>
          </p:cNvPr>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en-GB"/>
              <a:t>Click to edit Master text styles</a:t>
            </a:r>
          </a:p>
        </p:txBody>
      </p:sp>
      <p:sp>
        <p:nvSpPr>
          <p:cNvPr id="5" name="Date Placeholder 4">
            <a:extLst>
              <a:ext uri="{FF2B5EF4-FFF2-40B4-BE49-F238E27FC236}">
                <a16:creationId xmlns:a16="http://schemas.microsoft.com/office/drawing/2014/main" id="{D2A8AF84-1377-D689-73C1-D2BDC3FCBA5E}"/>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6" name="Footer Placeholder 5">
            <a:extLst>
              <a:ext uri="{FF2B5EF4-FFF2-40B4-BE49-F238E27FC236}">
                <a16:creationId xmlns:a16="http://schemas.microsoft.com/office/drawing/2014/main" id="{8DCA0FE6-12E6-0C6E-FB8A-663F1BFAD1C5}"/>
              </a:ext>
            </a:extLst>
          </p:cNvPr>
          <p:cNvSpPr>
            <a:spLocks noGrp="1"/>
          </p:cNvSpPr>
          <p:nvPr>
            <p:ph type="ftr" sz="quarter" idx="11"/>
          </p:nvPr>
        </p:nvSpPr>
        <p:spPr/>
        <p:txBody>
          <a:bodyPr/>
          <a:lstStyle/>
          <a:p>
            <a:endParaRPr lang="en-SK"/>
          </a:p>
        </p:txBody>
      </p:sp>
      <p:sp>
        <p:nvSpPr>
          <p:cNvPr id="7" name="Slide Number Placeholder 6">
            <a:extLst>
              <a:ext uri="{FF2B5EF4-FFF2-40B4-BE49-F238E27FC236}">
                <a16:creationId xmlns:a16="http://schemas.microsoft.com/office/drawing/2014/main" id="{EE0FBF42-63CE-885E-6156-670A5E5BE955}"/>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3120672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ABA6A76-7034-C34E-596F-21E202ABB4AF}"/>
              </a:ext>
            </a:extLst>
          </p:cNvPr>
          <p:cNvSpPr>
            <a:spLocks noGrp="1"/>
          </p:cNvSpPr>
          <p:nvPr>
            <p:ph type="title"/>
          </p:nvPr>
        </p:nvSpPr>
        <p:spPr>
          <a:xfrm>
            <a:off x="1676400" y="730251"/>
            <a:ext cx="21031200" cy="2651126"/>
          </a:xfrm>
          <a:prstGeom prst="rect">
            <a:avLst/>
          </a:prstGeom>
        </p:spPr>
        <p:txBody>
          <a:bodyPr vert="horz" lIns="91440" tIns="45720" rIns="91440" bIns="45720" rtlCol="0" anchor="ctr">
            <a:normAutofit/>
          </a:bodyPr>
          <a:lstStyle/>
          <a:p>
            <a:r>
              <a:rPr lang="en-GB"/>
              <a:t>Click to edit Master title style</a:t>
            </a:r>
            <a:endParaRPr lang="en-SK"/>
          </a:p>
        </p:txBody>
      </p:sp>
      <p:sp>
        <p:nvSpPr>
          <p:cNvPr id="3" name="Text Placeholder 2">
            <a:extLst>
              <a:ext uri="{FF2B5EF4-FFF2-40B4-BE49-F238E27FC236}">
                <a16:creationId xmlns:a16="http://schemas.microsoft.com/office/drawing/2014/main" id="{2C474EA7-30E8-A562-C226-C9D1FAC7E5DE}"/>
              </a:ext>
            </a:extLst>
          </p:cNvPr>
          <p:cNvSpPr>
            <a:spLocks noGrp="1"/>
          </p:cNvSpPr>
          <p:nvPr>
            <p:ph type="body" idx="1"/>
          </p:nvPr>
        </p:nvSpPr>
        <p:spPr>
          <a:xfrm>
            <a:off x="1676400" y="3651250"/>
            <a:ext cx="21031200" cy="870267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K"/>
          </a:p>
        </p:txBody>
      </p:sp>
      <p:sp>
        <p:nvSpPr>
          <p:cNvPr id="4" name="Date Placeholder 3">
            <a:extLst>
              <a:ext uri="{FF2B5EF4-FFF2-40B4-BE49-F238E27FC236}">
                <a16:creationId xmlns:a16="http://schemas.microsoft.com/office/drawing/2014/main" id="{52AD64AB-31AF-F0F2-4F5D-25E5A35870BD}"/>
              </a:ext>
            </a:extLst>
          </p:cNvPr>
          <p:cNvSpPr>
            <a:spLocks noGrp="1"/>
          </p:cNvSpPr>
          <p:nvPr>
            <p:ph type="dt" sz="half" idx="2"/>
          </p:nvPr>
        </p:nvSpPr>
        <p:spPr>
          <a:xfrm>
            <a:off x="1676400" y="12712701"/>
            <a:ext cx="5486400" cy="730250"/>
          </a:xfrm>
          <a:prstGeom prst="rect">
            <a:avLst/>
          </a:prstGeom>
        </p:spPr>
        <p:txBody>
          <a:bodyPr vert="horz" lIns="91440" tIns="45720" rIns="91440" bIns="45720" rtlCol="0" anchor="ctr"/>
          <a:lstStyle>
            <a:lvl1pPr algn="l">
              <a:defRPr sz="2400">
                <a:solidFill>
                  <a:schemeClr val="tx1">
                    <a:tint val="75000"/>
                  </a:schemeClr>
                </a:solidFill>
                <a:latin typeface="TWK Everett" panose="020B0204000000000000" pitchFamily="34" charset="77"/>
              </a:defRPr>
            </a:lvl1pPr>
          </a:lstStyle>
          <a:p>
            <a:fld id="{43983710-C0ED-7344-837F-0D4E1765AB59}" type="datetimeFigureOut">
              <a:rPr lang="en-SK" smtClean="0"/>
              <a:pPr/>
              <a:t>12/15/2022</a:t>
            </a:fld>
            <a:endParaRPr lang="en-SK"/>
          </a:p>
        </p:txBody>
      </p:sp>
      <p:sp>
        <p:nvSpPr>
          <p:cNvPr id="5" name="Footer Placeholder 4">
            <a:extLst>
              <a:ext uri="{FF2B5EF4-FFF2-40B4-BE49-F238E27FC236}">
                <a16:creationId xmlns:a16="http://schemas.microsoft.com/office/drawing/2014/main" id="{24A6ED62-02AE-AB17-673C-DF3E79647774}"/>
              </a:ext>
            </a:extLst>
          </p:cNvPr>
          <p:cNvSpPr>
            <a:spLocks noGrp="1"/>
          </p:cNvSpPr>
          <p:nvPr>
            <p:ph type="ftr" sz="quarter" idx="3"/>
          </p:nvPr>
        </p:nvSpPr>
        <p:spPr>
          <a:xfrm>
            <a:off x="8077200" y="12712701"/>
            <a:ext cx="8229600" cy="730250"/>
          </a:xfrm>
          <a:prstGeom prst="rect">
            <a:avLst/>
          </a:prstGeom>
        </p:spPr>
        <p:txBody>
          <a:bodyPr vert="horz" lIns="91440" tIns="45720" rIns="91440" bIns="45720" rtlCol="0" anchor="ctr"/>
          <a:lstStyle>
            <a:lvl1pPr algn="ctr">
              <a:defRPr sz="2400">
                <a:solidFill>
                  <a:schemeClr val="tx1">
                    <a:tint val="75000"/>
                  </a:schemeClr>
                </a:solidFill>
                <a:latin typeface="TWK Everett" panose="020B0204000000000000" pitchFamily="34" charset="77"/>
              </a:defRPr>
            </a:lvl1pPr>
          </a:lstStyle>
          <a:p>
            <a:endParaRPr lang="en-SK"/>
          </a:p>
        </p:txBody>
      </p:sp>
      <p:sp>
        <p:nvSpPr>
          <p:cNvPr id="6" name="Slide Number Placeholder 5">
            <a:extLst>
              <a:ext uri="{FF2B5EF4-FFF2-40B4-BE49-F238E27FC236}">
                <a16:creationId xmlns:a16="http://schemas.microsoft.com/office/drawing/2014/main" id="{2141511B-427B-68AC-317E-99DA02A4D218}"/>
              </a:ext>
            </a:extLst>
          </p:cNvPr>
          <p:cNvSpPr>
            <a:spLocks noGrp="1"/>
          </p:cNvSpPr>
          <p:nvPr>
            <p:ph type="sldNum" sz="quarter" idx="4"/>
          </p:nvPr>
        </p:nvSpPr>
        <p:spPr>
          <a:xfrm>
            <a:off x="17221200" y="12712701"/>
            <a:ext cx="5486400" cy="730250"/>
          </a:xfrm>
          <a:prstGeom prst="rect">
            <a:avLst/>
          </a:prstGeom>
        </p:spPr>
        <p:txBody>
          <a:bodyPr vert="horz" lIns="91440" tIns="45720" rIns="91440" bIns="45720" rtlCol="0" anchor="ctr"/>
          <a:lstStyle>
            <a:lvl1pPr algn="r">
              <a:defRPr sz="2400">
                <a:solidFill>
                  <a:schemeClr val="tx1">
                    <a:tint val="75000"/>
                  </a:schemeClr>
                </a:solidFill>
                <a:latin typeface="TWK Everett" panose="020B0204000000000000" pitchFamily="34" charset="77"/>
              </a:defRPr>
            </a:lvl1pPr>
          </a:lstStyle>
          <a:p>
            <a:fld id="{26EB93C9-82C7-F147-BAB0-922B87B1A1BA}" type="slidenum">
              <a:rPr lang="en-SK" smtClean="0"/>
              <a:pPr/>
              <a:t>‹#›</a:t>
            </a:fld>
            <a:endParaRPr lang="en-SK"/>
          </a:p>
        </p:txBody>
      </p:sp>
    </p:spTree>
    <p:extLst>
      <p:ext uri="{BB962C8B-B14F-4D97-AF65-F5344CB8AC3E}">
        <p14:creationId xmlns:p14="http://schemas.microsoft.com/office/powerpoint/2010/main" val="3352577682"/>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17"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652" r:id="rId22"/>
    <p:sldLayoutId id="2147483658" r:id="rId23"/>
  </p:sldLayoutIdLst>
  <p:txStyles>
    <p:titleStyle>
      <a:lvl1pPr algn="l" defTabSz="1828800" rtl="0" eaLnBrk="1" latinLnBrk="0" hangingPunct="1">
        <a:lnSpc>
          <a:spcPct val="90000"/>
        </a:lnSpc>
        <a:spcBef>
          <a:spcPct val="0"/>
        </a:spcBef>
        <a:buNone/>
        <a:defRPr sz="8800" kern="1200">
          <a:solidFill>
            <a:schemeClr val="tx1"/>
          </a:solidFill>
          <a:latin typeface="TWK Everett" panose="020B0204000000000000" pitchFamily="34" charset="77"/>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TWK Everett" panose="020B0204000000000000" pitchFamily="34" charset="77"/>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TWK Everett" panose="020B0204000000000000" pitchFamily="34" charset="77"/>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TWK Everett" panose="020B0204000000000000" pitchFamily="34" charset="77"/>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TWK Everett" panose="020B0204000000000000" pitchFamily="34" charset="77"/>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TWK Everett" panose="020B0204000000000000" pitchFamily="34"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SK"/>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rgbClr val="F4EEEE"/>
            </a:gs>
            <a:gs pos="100000">
              <a:srgbClr val="F4EEEE">
                <a:alpha val="73725"/>
              </a:srgbClr>
            </a:gs>
          </a:gsLst>
          <a:path path="shape">
            <a:fillToRect l="7703" t="86004" r="92296" b="13995"/>
          </a:path>
        </a:gradFill>
        <a:effectLst/>
      </p:bgPr>
    </p:bg>
    <p:spTree>
      <p:nvGrpSpPr>
        <p:cNvPr id="1" name=""/>
        <p:cNvGrpSpPr/>
        <p:nvPr/>
      </p:nvGrpSpPr>
      <p:grpSpPr>
        <a:xfrm>
          <a:off x="0" y="0"/>
          <a:ext cx="0" cy="0"/>
          <a:chOff x="0" y="0"/>
          <a:chExt cx="0" cy="0"/>
        </a:xfrm>
      </p:grpSpPr>
      <p:sp>
        <p:nvSpPr>
          <p:cNvPr id="8" name="Číslo snímky"/>
          <p:cNvSpPr txBox="1">
            <a:spLocks noGrp="1"/>
          </p:cNvSpPr>
          <p:nvPr>
            <p:ph type="sldNum" sz="quarter" idx="2"/>
          </p:nvPr>
        </p:nvSpPr>
        <p:spPr>
          <a:xfrm>
            <a:off x="11954103" y="13073062"/>
            <a:ext cx="466269" cy="477671"/>
          </a:xfrm>
          <a:prstGeom prst="rect">
            <a:avLst/>
          </a:prstGeom>
          <a:ln w="12700">
            <a:miter lim="400000"/>
          </a:ln>
        </p:spPr>
        <p:txBody>
          <a:bodyPr wrap="none" lIns="71437" tIns="71437" rIns="71437" bIns="71437">
            <a:spAutoFit/>
          </a:bodyPr>
          <a:lstStyle>
            <a:lvl1pPr>
              <a:defRPr sz="2200" b="0">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1433051483"/>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transition spd="med"/>
  <p:txStyles>
    <p:titleStyle>
      <a:lvl1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1pPr>
      <a:lvl2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2pPr>
      <a:lvl3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3pPr>
      <a:lvl4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4pPr>
      <a:lvl5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5pPr>
      <a:lvl6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6pPr>
      <a:lvl7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7pPr>
      <a:lvl8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8pPr>
      <a:lvl9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9pPr>
    </p:titleStyle>
    <p:bodyStyle>
      <a:lvl1pPr marL="611187" marR="0" indent="-611187" algn="l" defTabSz="821531" rtl="0"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Helvetica Neue"/>
          <a:ea typeface="Helvetica Neue"/>
          <a:cs typeface="Helvetica Neue"/>
          <a:sym typeface="Helvetica Neue"/>
        </a:defRPr>
      </a:lvl1pPr>
      <a:lvl2pPr marL="1055687" marR="0" indent="-611187" algn="l" defTabSz="821531" rtl="0"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Helvetica Neue"/>
          <a:ea typeface="Helvetica Neue"/>
          <a:cs typeface="Helvetica Neue"/>
          <a:sym typeface="Helvetica Neue"/>
        </a:defRPr>
      </a:lvl2pPr>
      <a:lvl3pPr marL="1500187" marR="0" indent="-611187" algn="l" defTabSz="821531" rtl="0"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Helvetica Neue"/>
          <a:ea typeface="Helvetica Neue"/>
          <a:cs typeface="Helvetica Neue"/>
          <a:sym typeface="Helvetica Neue"/>
        </a:defRPr>
      </a:lvl3pPr>
      <a:lvl4pPr marL="1944687" marR="0" indent="-611187" algn="l" defTabSz="821531" rtl="0"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Helvetica Neue"/>
          <a:ea typeface="Helvetica Neue"/>
          <a:cs typeface="Helvetica Neue"/>
          <a:sym typeface="Helvetica Neue"/>
        </a:defRPr>
      </a:lvl4pPr>
      <a:lvl5pPr marL="2389187" marR="0" indent="-611187" algn="l" defTabSz="821531" rtl="0"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Helvetica Neue"/>
          <a:ea typeface="Helvetica Neue"/>
          <a:cs typeface="Helvetica Neue"/>
          <a:sym typeface="Helvetica Neue"/>
        </a:defRPr>
      </a:lvl5pPr>
      <a:lvl6pPr marL="2833687" marR="0" indent="-611187" algn="l" defTabSz="821531" rtl="0"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Helvetica Neue"/>
          <a:ea typeface="Helvetica Neue"/>
          <a:cs typeface="Helvetica Neue"/>
          <a:sym typeface="Helvetica Neue"/>
        </a:defRPr>
      </a:lvl6pPr>
      <a:lvl7pPr marL="3278187" marR="0" indent="-611187" algn="l" defTabSz="821531" rtl="0"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Helvetica Neue"/>
          <a:ea typeface="Helvetica Neue"/>
          <a:cs typeface="Helvetica Neue"/>
          <a:sym typeface="Helvetica Neue"/>
        </a:defRPr>
      </a:lvl7pPr>
      <a:lvl8pPr marL="3722687" marR="0" indent="-611187" algn="l" defTabSz="821531" rtl="0"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Helvetica Neue"/>
          <a:ea typeface="Helvetica Neue"/>
          <a:cs typeface="Helvetica Neue"/>
          <a:sym typeface="Helvetica Neue"/>
        </a:defRPr>
      </a:lvl8pPr>
      <a:lvl9pPr marL="4167187" marR="0" indent="-611187" algn="l" defTabSz="821531" rtl="0"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1pPr>
      <a:lvl2pPr marL="0" marR="0" indent="2286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2pPr>
      <a:lvl3pPr marL="0" marR="0" indent="4572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3pPr>
      <a:lvl4pPr marL="0" marR="0" indent="6858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4pPr>
      <a:lvl5pPr marL="0" marR="0" indent="9144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5pPr>
      <a:lvl6pPr marL="0" marR="0" indent="11430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6pPr>
      <a:lvl7pPr marL="0" marR="0" indent="13716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7pPr>
      <a:lvl8pPr marL="0" marR="0" indent="16002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8pPr>
      <a:lvl9pPr marL="0" marR="0" indent="18288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6.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6.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6.jpeg"/><Relationship Id="rId1" Type="http://schemas.openxmlformats.org/officeDocument/2006/relationships/slideLayout" Target="../slideLayouts/slideLayout32.xml"/><Relationship Id="rId4" Type="http://schemas.openxmlformats.org/officeDocument/2006/relationships/image" Target="../media/image27.jpe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8.png"/><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1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Real estate…"/>
          <p:cNvSpPr>
            <a:spLocks noGrp="1"/>
          </p:cNvSpPr>
          <p:nvPr>
            <p:ph type="body" idx="4294967295"/>
          </p:nvPr>
        </p:nvSpPr>
        <p:spPr>
          <a:xfrm>
            <a:off x="381000" y="566738"/>
            <a:ext cx="17668875" cy="7613650"/>
          </a:xfrm>
          <a:prstGeom prst="rect">
            <a:avLst/>
          </a:prstGeom>
          <a:noFill/>
        </p:spPr>
        <p:txBody>
          <a:bodyPr anchor="t">
            <a:normAutofit/>
          </a:bodyPr>
          <a:lstStyle/>
          <a:p>
            <a:pPr marL="0" indent="0">
              <a:lnSpc>
                <a:spcPct val="80000"/>
              </a:lnSpc>
              <a:spcBef>
                <a:spcPts val="0"/>
              </a:spcBef>
              <a:buSzTx/>
              <a:buNone/>
              <a:defRPr sz="18000" spc="-360">
                <a:solidFill>
                  <a:srgbClr val="FFFFFF"/>
                </a:solidFill>
                <a:latin typeface="+mn-lt"/>
                <a:ea typeface="+mn-ea"/>
                <a:cs typeface="+mn-cs"/>
                <a:sym typeface="Everett Light"/>
              </a:defRPr>
            </a:pPr>
            <a:r>
              <a:rPr dirty="0">
                <a:solidFill>
                  <a:srgbClr val="F4EEEE"/>
                </a:solidFill>
                <a:latin typeface="TWK Everett Light" panose="020B0204000000000000" pitchFamily="34" charset="77"/>
              </a:rPr>
              <a:t>Real estate</a:t>
            </a:r>
          </a:p>
          <a:p>
            <a:pPr marL="0" indent="0">
              <a:lnSpc>
                <a:spcPct val="80000"/>
              </a:lnSpc>
              <a:spcBef>
                <a:spcPts val="0"/>
              </a:spcBef>
              <a:buSzTx/>
              <a:buNone/>
              <a:defRPr sz="18000" spc="-360">
                <a:solidFill>
                  <a:srgbClr val="FFFFFF"/>
                </a:solidFill>
                <a:latin typeface="+mn-lt"/>
                <a:ea typeface="+mn-ea"/>
                <a:cs typeface="+mn-cs"/>
                <a:sym typeface="Everett Light"/>
              </a:defRPr>
            </a:pPr>
            <a:r>
              <a:rPr dirty="0">
                <a:solidFill>
                  <a:srgbClr val="F4EEEE"/>
                </a:solidFill>
                <a:latin typeface="TWK Everett Light" panose="020B0204000000000000" pitchFamily="34" charset="77"/>
              </a:rPr>
              <a:t>development</a:t>
            </a:r>
          </a:p>
          <a:p>
            <a:pPr marL="0" indent="0">
              <a:lnSpc>
                <a:spcPct val="80000"/>
              </a:lnSpc>
              <a:spcBef>
                <a:spcPts val="0"/>
              </a:spcBef>
              <a:buSzTx/>
              <a:buNone/>
              <a:defRPr sz="18000" spc="-360">
                <a:solidFill>
                  <a:srgbClr val="FFFFFF"/>
                </a:solidFill>
                <a:latin typeface="+mn-lt"/>
                <a:ea typeface="+mn-ea"/>
                <a:cs typeface="+mn-cs"/>
                <a:sym typeface="Everett Light"/>
              </a:defRPr>
            </a:pPr>
            <a:r>
              <a:rPr dirty="0">
                <a:solidFill>
                  <a:srgbClr val="F4EEEE"/>
                </a:solidFill>
                <a:latin typeface="TWK Everett Light" panose="020B0204000000000000" pitchFamily="34" charset="77"/>
              </a:rPr>
              <a:t>company</a:t>
            </a:r>
          </a:p>
        </p:txBody>
      </p:sp>
      <p:sp>
        <p:nvSpPr>
          <p:cNvPr id="2" name="Rectangle 1">
            <a:extLst>
              <a:ext uri="{FF2B5EF4-FFF2-40B4-BE49-F238E27FC236}">
                <a16:creationId xmlns:a16="http://schemas.microsoft.com/office/drawing/2014/main" id="{ACD9C929-3EBD-E1F4-FE8F-8FC02BDF41B3}"/>
              </a:ext>
            </a:extLst>
          </p:cNvPr>
          <p:cNvSpPr/>
          <p:nvPr/>
        </p:nvSpPr>
        <p:spPr>
          <a:xfrm rot="1639557">
            <a:off x="13669099" y="744369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3" name="Rectangle 2">
            <a:extLst>
              <a:ext uri="{FF2B5EF4-FFF2-40B4-BE49-F238E27FC236}">
                <a16:creationId xmlns:a16="http://schemas.microsoft.com/office/drawing/2014/main" id="{10C8392E-41D4-FD41-3841-9B457680519C}"/>
              </a:ext>
            </a:extLst>
          </p:cNvPr>
          <p:cNvSpPr/>
          <p:nvPr/>
        </p:nvSpPr>
        <p:spPr>
          <a:xfrm rot="14432754">
            <a:off x="16260699" y="418786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4" name="Rectangle 3">
            <a:extLst>
              <a:ext uri="{FF2B5EF4-FFF2-40B4-BE49-F238E27FC236}">
                <a16:creationId xmlns:a16="http://schemas.microsoft.com/office/drawing/2014/main" id="{4C6C83AC-3FE5-292C-A302-BE5199BC7B48}"/>
              </a:ext>
            </a:extLst>
          </p:cNvPr>
          <p:cNvSpPr/>
          <p:nvPr/>
        </p:nvSpPr>
        <p:spPr>
          <a:xfrm rot="19176559">
            <a:off x="20589489" y="5872678"/>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5" name="Rectangle 4">
            <a:extLst>
              <a:ext uri="{FF2B5EF4-FFF2-40B4-BE49-F238E27FC236}">
                <a16:creationId xmlns:a16="http://schemas.microsoft.com/office/drawing/2014/main" id="{11464DB8-CF4A-D827-BA9B-457D9B29C8B5}"/>
              </a:ext>
            </a:extLst>
          </p:cNvPr>
          <p:cNvSpPr/>
          <p:nvPr/>
        </p:nvSpPr>
        <p:spPr>
          <a:xfrm rot="12324992">
            <a:off x="20122472" y="799559"/>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6" name="Rectangle 5">
            <a:extLst>
              <a:ext uri="{FF2B5EF4-FFF2-40B4-BE49-F238E27FC236}">
                <a16:creationId xmlns:a16="http://schemas.microsoft.com/office/drawing/2014/main" id="{D51A48A3-96E3-492E-FDD1-E9B0C1919810}"/>
              </a:ext>
            </a:extLst>
          </p:cNvPr>
          <p:cNvSpPr/>
          <p:nvPr/>
        </p:nvSpPr>
        <p:spPr>
          <a:xfrm rot="20045222">
            <a:off x="16050244" y="-94066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7" name="Rectangle 6">
            <a:extLst>
              <a:ext uri="{FF2B5EF4-FFF2-40B4-BE49-F238E27FC236}">
                <a16:creationId xmlns:a16="http://schemas.microsoft.com/office/drawing/2014/main" id="{DFF9AE26-6B42-1B5C-A227-91307D2C1B45}"/>
              </a:ext>
            </a:extLst>
          </p:cNvPr>
          <p:cNvSpPr/>
          <p:nvPr/>
        </p:nvSpPr>
        <p:spPr>
          <a:xfrm rot="15239232">
            <a:off x="21846540" y="12382225"/>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8" name="Rectangle 7">
            <a:extLst>
              <a:ext uri="{FF2B5EF4-FFF2-40B4-BE49-F238E27FC236}">
                <a16:creationId xmlns:a16="http://schemas.microsoft.com/office/drawing/2014/main" id="{7FAB6141-E576-C38F-8CEB-A97DAC166B0C}"/>
              </a:ext>
            </a:extLst>
          </p:cNvPr>
          <p:cNvSpPr/>
          <p:nvPr/>
        </p:nvSpPr>
        <p:spPr>
          <a:xfrm rot="20854673">
            <a:off x="16749491" y="1006799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pic>
        <p:nvPicPr>
          <p:cNvPr id="9" name="Picture 8">
            <a:extLst>
              <a:ext uri="{FF2B5EF4-FFF2-40B4-BE49-F238E27FC236}">
                <a16:creationId xmlns:a16="http://schemas.microsoft.com/office/drawing/2014/main" id="{9A03BA62-C152-D703-0788-83E0B1F60F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3035" y="12228852"/>
            <a:ext cx="3953436" cy="791064"/>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B42F5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2A70894-C0CD-D849-7B2A-767A6419B985}"/>
              </a:ext>
            </a:extLst>
          </p:cNvPr>
          <p:cNvSpPr>
            <a:spLocks noGrp="1"/>
          </p:cNvSpPr>
          <p:nvPr>
            <p:ph type="title"/>
          </p:nvPr>
        </p:nvSpPr>
        <p:spPr>
          <a:xfrm>
            <a:off x="631038" y="730250"/>
            <a:ext cx="21031200" cy="10806430"/>
          </a:xfrm>
        </p:spPr>
        <p:txBody>
          <a:bodyPr anchor="t">
            <a:noAutofit/>
          </a:bodyPr>
          <a:lstStyle/>
          <a:p>
            <a:r>
              <a:rPr lang="en-GB" sz="15000" dirty="0"/>
              <a:t>Strategy </a:t>
            </a:r>
            <a:br>
              <a:rPr lang="en-GB" sz="15000" dirty="0"/>
            </a:br>
            <a:r>
              <a:rPr lang="en-GB" sz="15000" dirty="0"/>
              <a:t>executives </a:t>
            </a:r>
            <a:br>
              <a:rPr lang="en-GB" sz="15000" dirty="0"/>
            </a:br>
            <a:endParaRPr lang="en-SK" sz="15000" dirty="0"/>
          </a:p>
        </p:txBody>
      </p:sp>
      <p:sp>
        <p:nvSpPr>
          <p:cNvPr id="2" name="Rectangle 1">
            <a:extLst>
              <a:ext uri="{FF2B5EF4-FFF2-40B4-BE49-F238E27FC236}">
                <a16:creationId xmlns:a16="http://schemas.microsoft.com/office/drawing/2014/main" id="{63891D91-09FB-494A-5A94-26E65BD11635}"/>
              </a:ext>
            </a:extLst>
          </p:cNvPr>
          <p:cNvSpPr/>
          <p:nvPr/>
        </p:nvSpPr>
        <p:spPr>
          <a:xfrm rot="815897">
            <a:off x="15745611" y="10219765"/>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3" name="Rectangle 2">
            <a:extLst>
              <a:ext uri="{FF2B5EF4-FFF2-40B4-BE49-F238E27FC236}">
                <a16:creationId xmlns:a16="http://schemas.microsoft.com/office/drawing/2014/main" id="{3211977E-4A14-ED31-7032-DA832BB6D289}"/>
              </a:ext>
            </a:extLst>
          </p:cNvPr>
          <p:cNvSpPr/>
          <p:nvPr/>
        </p:nvSpPr>
        <p:spPr>
          <a:xfrm rot="19251863">
            <a:off x="17044999" y="4848326"/>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4" name="Rectangle 3">
            <a:extLst>
              <a:ext uri="{FF2B5EF4-FFF2-40B4-BE49-F238E27FC236}">
                <a16:creationId xmlns:a16="http://schemas.microsoft.com/office/drawing/2014/main" id="{55BF22B6-D3C4-4D58-E280-BCC0AAD86896}"/>
              </a:ext>
            </a:extLst>
          </p:cNvPr>
          <p:cNvSpPr/>
          <p:nvPr/>
        </p:nvSpPr>
        <p:spPr>
          <a:xfrm rot="2900071">
            <a:off x="20624384" y="8210363"/>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6" name="Rectangle 5">
            <a:extLst>
              <a:ext uri="{FF2B5EF4-FFF2-40B4-BE49-F238E27FC236}">
                <a16:creationId xmlns:a16="http://schemas.microsoft.com/office/drawing/2014/main" id="{C11977AF-6B52-C639-B899-2F3F745EC360}"/>
              </a:ext>
            </a:extLst>
          </p:cNvPr>
          <p:cNvSpPr/>
          <p:nvPr/>
        </p:nvSpPr>
        <p:spPr>
          <a:xfrm rot="18454814">
            <a:off x="21628430" y="2359685"/>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7" name="Rectangle 6">
            <a:extLst>
              <a:ext uri="{FF2B5EF4-FFF2-40B4-BE49-F238E27FC236}">
                <a16:creationId xmlns:a16="http://schemas.microsoft.com/office/drawing/2014/main" id="{A4E3593C-7EF7-EDAE-A4D7-6B7A4F1EE0B6}"/>
              </a:ext>
            </a:extLst>
          </p:cNvPr>
          <p:cNvSpPr/>
          <p:nvPr/>
        </p:nvSpPr>
        <p:spPr>
          <a:xfrm rot="3944893">
            <a:off x="18129603" y="-533399"/>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8" name="Rectangle 7">
            <a:extLst>
              <a:ext uri="{FF2B5EF4-FFF2-40B4-BE49-F238E27FC236}">
                <a16:creationId xmlns:a16="http://schemas.microsoft.com/office/drawing/2014/main" id="{FCDA63DB-839C-67DB-6206-FD3DA973E5D1}"/>
              </a:ext>
            </a:extLst>
          </p:cNvPr>
          <p:cNvSpPr/>
          <p:nvPr/>
        </p:nvSpPr>
        <p:spPr>
          <a:xfrm rot="18454814">
            <a:off x="19154172" y="13206978"/>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pic>
        <p:nvPicPr>
          <p:cNvPr id="9" name="Picture 8">
            <a:extLst>
              <a:ext uri="{FF2B5EF4-FFF2-40B4-BE49-F238E27FC236}">
                <a16:creationId xmlns:a16="http://schemas.microsoft.com/office/drawing/2014/main" id="{72CD0982-253E-38AB-C34F-1B52C6720AA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753035" y="12228852"/>
            <a:ext cx="3953436" cy="791063"/>
          </a:xfrm>
          <a:prstGeom prst="rect">
            <a:avLst/>
          </a:prstGeom>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dĺžnik">
            <a:extLst>
              <a:ext uri="{FF2B5EF4-FFF2-40B4-BE49-F238E27FC236}">
                <a16:creationId xmlns:a16="http://schemas.microsoft.com/office/drawing/2014/main" id="{24E9DF14-8DDF-245A-5CD2-F261CC7C4889}"/>
              </a:ext>
            </a:extLst>
          </p:cNvPr>
          <p:cNvSpPr/>
          <p:nvPr/>
        </p:nvSpPr>
        <p:spPr>
          <a:xfrm>
            <a:off x="16789345" y="3197853"/>
            <a:ext cx="6951618" cy="7021420"/>
          </a:xfrm>
          <a:prstGeom prst="rect">
            <a:avLst/>
          </a:prstGeom>
          <a:solidFill>
            <a:srgbClr val="EA4663"/>
          </a:solidFill>
          <a:ln w="12700">
            <a:solidFill>
              <a:srgbClr val="EA4663"/>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dirty="0">
              <a:solidFill>
                <a:srgbClr val="EA4663"/>
              </a:solidFill>
            </a:endParaRPr>
          </a:p>
        </p:txBody>
      </p:sp>
      <p:sp>
        <p:nvSpPr>
          <p:cNvPr id="10" name="Obdĺžnik">
            <a:extLst>
              <a:ext uri="{FF2B5EF4-FFF2-40B4-BE49-F238E27FC236}">
                <a16:creationId xmlns:a16="http://schemas.microsoft.com/office/drawing/2014/main" id="{690033D5-22BD-BDB0-E5FD-290CF683E144}"/>
              </a:ext>
            </a:extLst>
          </p:cNvPr>
          <p:cNvSpPr/>
          <p:nvPr/>
        </p:nvSpPr>
        <p:spPr>
          <a:xfrm>
            <a:off x="8915569" y="3197853"/>
            <a:ext cx="6951618" cy="7021420"/>
          </a:xfrm>
          <a:prstGeom prst="rect">
            <a:avLst/>
          </a:prstGeom>
          <a:solidFill>
            <a:srgbClr val="EA4663"/>
          </a:solidFill>
          <a:ln w="12700">
            <a:solidFill>
              <a:srgbClr val="EA4663"/>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dirty="0">
              <a:solidFill>
                <a:srgbClr val="EA4663"/>
              </a:solidFill>
            </a:endParaRPr>
          </a:p>
        </p:txBody>
      </p:sp>
      <p:sp>
        <p:nvSpPr>
          <p:cNvPr id="7" name="Obdĺžnik">
            <a:extLst>
              <a:ext uri="{FF2B5EF4-FFF2-40B4-BE49-F238E27FC236}">
                <a16:creationId xmlns:a16="http://schemas.microsoft.com/office/drawing/2014/main" id="{6785AE26-5CEA-BC00-FC7B-A2317FCD50B4}"/>
              </a:ext>
            </a:extLst>
          </p:cNvPr>
          <p:cNvSpPr/>
          <p:nvPr/>
        </p:nvSpPr>
        <p:spPr>
          <a:xfrm>
            <a:off x="1143284" y="3211034"/>
            <a:ext cx="6951618" cy="7021420"/>
          </a:xfrm>
          <a:prstGeom prst="rect">
            <a:avLst/>
          </a:prstGeom>
          <a:solidFill>
            <a:srgbClr val="EA4663"/>
          </a:solidFill>
          <a:ln w="12700">
            <a:solidFill>
              <a:srgbClr val="EA4663"/>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dirty="0">
              <a:solidFill>
                <a:srgbClr val="EA4663"/>
              </a:solidFill>
            </a:endParaRPr>
          </a:p>
        </p:txBody>
      </p:sp>
      <p:sp>
        <p:nvSpPr>
          <p:cNvPr id="527" name="Obdĺžnik"/>
          <p:cNvSpPr/>
          <p:nvPr/>
        </p:nvSpPr>
        <p:spPr>
          <a:xfrm>
            <a:off x="16561728" y="3423912"/>
            <a:ext cx="6934201" cy="7021420"/>
          </a:xfrm>
          <a:prstGeom prst="rect">
            <a:avLst/>
          </a:prstGeom>
          <a:solidFill>
            <a:srgbClr val="E4E4E4"/>
          </a:solidFill>
          <a:ln w="12700">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528" name="Obdĺžnik"/>
          <p:cNvSpPr/>
          <p:nvPr/>
        </p:nvSpPr>
        <p:spPr>
          <a:xfrm>
            <a:off x="8787608" y="3423912"/>
            <a:ext cx="6834183" cy="7021420"/>
          </a:xfrm>
          <a:prstGeom prst="rect">
            <a:avLst/>
          </a:prstGeom>
          <a:solidFill>
            <a:srgbClr val="E4E4E4"/>
          </a:solidFill>
          <a:ln w="12700">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529" name="Obdĺžnik"/>
          <p:cNvSpPr/>
          <p:nvPr/>
        </p:nvSpPr>
        <p:spPr>
          <a:xfrm>
            <a:off x="896053" y="3423912"/>
            <a:ext cx="6951618" cy="7021420"/>
          </a:xfrm>
          <a:prstGeom prst="rect">
            <a:avLst/>
          </a:prstGeom>
          <a:solidFill>
            <a:srgbClr val="E4E4E4"/>
          </a:solidFill>
          <a:ln w="12700">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dirty="0"/>
          </a:p>
        </p:txBody>
      </p:sp>
      <p:sp>
        <p:nvSpPr>
          <p:cNvPr id="532" name="Martin Šramko"/>
          <p:cNvSpPr txBox="1"/>
          <p:nvPr/>
        </p:nvSpPr>
        <p:spPr>
          <a:xfrm>
            <a:off x="800548" y="10822450"/>
            <a:ext cx="3669678" cy="889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r>
              <a:rPr dirty="0">
                <a:solidFill>
                  <a:srgbClr val="EA4663"/>
                </a:solidFill>
                <a:latin typeface="TWK Everett Light" panose="020B0204000000000000" pitchFamily="34" charset="77"/>
              </a:rPr>
              <a:t>Martin </a:t>
            </a:r>
            <a:r>
              <a:rPr dirty="0" err="1">
                <a:solidFill>
                  <a:srgbClr val="EA4663"/>
                </a:solidFill>
                <a:latin typeface="TWK Everett Light" panose="020B0204000000000000" pitchFamily="34" charset="77"/>
              </a:rPr>
              <a:t>Šramko</a:t>
            </a:r>
            <a:endParaRPr dirty="0">
              <a:solidFill>
                <a:srgbClr val="EA4663"/>
              </a:solidFill>
              <a:latin typeface="TWK Everett Light" panose="020B0204000000000000" pitchFamily="34" charset="77"/>
            </a:endParaRPr>
          </a:p>
        </p:txBody>
      </p:sp>
      <p:sp>
        <p:nvSpPr>
          <p:cNvPr id="533" name="Chief executive officer"/>
          <p:cNvSpPr txBox="1"/>
          <p:nvPr/>
        </p:nvSpPr>
        <p:spPr>
          <a:xfrm>
            <a:off x="794156" y="11307598"/>
            <a:ext cx="5374178" cy="9902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4E4C50"/>
                </a:solidFill>
                <a:latin typeface="Everett Regular"/>
                <a:ea typeface="Everett Regular"/>
                <a:cs typeface="Everett Regular"/>
                <a:sym typeface="Everett Regular"/>
              </a:defRPr>
            </a:lvl1pPr>
          </a:lstStyle>
          <a:p>
            <a:r>
              <a:rPr dirty="0">
                <a:solidFill>
                  <a:srgbClr val="F4EEEE"/>
                </a:solidFill>
                <a:latin typeface="TWK Everett Light" panose="020B0204000000000000" pitchFamily="34" charset="77"/>
              </a:rPr>
              <a:t>Chief executive officer</a:t>
            </a:r>
          </a:p>
        </p:txBody>
      </p:sp>
      <p:sp>
        <p:nvSpPr>
          <p:cNvPr id="534" name="Daniel Mäsiar"/>
          <p:cNvSpPr txBox="1"/>
          <p:nvPr/>
        </p:nvSpPr>
        <p:spPr>
          <a:xfrm>
            <a:off x="8654757" y="10808230"/>
            <a:ext cx="3669679" cy="889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r>
              <a:rPr dirty="0">
                <a:solidFill>
                  <a:srgbClr val="EA4663"/>
                </a:solidFill>
                <a:latin typeface="TWK Everett Light" panose="020B0204000000000000" pitchFamily="34" charset="77"/>
              </a:rPr>
              <a:t>Daniel </a:t>
            </a:r>
            <a:r>
              <a:rPr dirty="0" err="1">
                <a:solidFill>
                  <a:srgbClr val="EA4663"/>
                </a:solidFill>
                <a:latin typeface="TWK Everett Light" panose="020B0204000000000000" pitchFamily="34" charset="77"/>
              </a:rPr>
              <a:t>Mäsiar</a:t>
            </a:r>
            <a:endParaRPr dirty="0">
              <a:solidFill>
                <a:srgbClr val="EA4663"/>
              </a:solidFill>
              <a:latin typeface="TWK Everett Light" panose="020B0204000000000000" pitchFamily="34" charset="77"/>
            </a:endParaRPr>
          </a:p>
        </p:txBody>
      </p:sp>
      <p:sp>
        <p:nvSpPr>
          <p:cNvPr id="535" name="Chief financial officer"/>
          <p:cNvSpPr txBox="1"/>
          <p:nvPr/>
        </p:nvSpPr>
        <p:spPr>
          <a:xfrm>
            <a:off x="8648365" y="11248110"/>
            <a:ext cx="5374179" cy="990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4E4C50"/>
                </a:solidFill>
                <a:latin typeface="Everett Regular"/>
                <a:ea typeface="Everett Regular"/>
                <a:cs typeface="Everett Regular"/>
                <a:sym typeface="Everett Regular"/>
              </a:defRPr>
            </a:lvl1pPr>
          </a:lstStyle>
          <a:p>
            <a:r>
              <a:rPr dirty="0">
                <a:solidFill>
                  <a:srgbClr val="F4EEEE"/>
                </a:solidFill>
                <a:latin typeface="TWK Everett Light" panose="020B0204000000000000" pitchFamily="34" charset="77"/>
              </a:rPr>
              <a:t>Chief financial officer</a:t>
            </a:r>
          </a:p>
        </p:txBody>
      </p:sp>
      <p:sp>
        <p:nvSpPr>
          <p:cNvPr id="536" name="Martin Marko"/>
          <p:cNvSpPr txBox="1"/>
          <p:nvPr/>
        </p:nvSpPr>
        <p:spPr>
          <a:xfrm>
            <a:off x="16489959" y="10808230"/>
            <a:ext cx="3669678" cy="889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r>
              <a:rPr dirty="0">
                <a:latin typeface="TWK Everett Light" panose="020B0204000000000000" pitchFamily="34" charset="77"/>
              </a:rPr>
              <a:t>Martin Marko</a:t>
            </a:r>
          </a:p>
        </p:txBody>
      </p:sp>
      <p:sp>
        <p:nvSpPr>
          <p:cNvPr id="537" name="Commercial director"/>
          <p:cNvSpPr txBox="1"/>
          <p:nvPr/>
        </p:nvSpPr>
        <p:spPr>
          <a:xfrm>
            <a:off x="16483567" y="11248110"/>
            <a:ext cx="5374178" cy="990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4E4C50"/>
                </a:solidFill>
                <a:latin typeface="Everett Regular"/>
                <a:ea typeface="Everett Regular"/>
                <a:cs typeface="Everett Regular"/>
                <a:sym typeface="Everett Regular"/>
              </a:defRPr>
            </a:lvl1pPr>
          </a:lstStyle>
          <a:p>
            <a:r>
              <a:rPr dirty="0">
                <a:solidFill>
                  <a:srgbClr val="F4EEEE"/>
                </a:solidFill>
                <a:latin typeface="TWK Everett Light" panose="020B0204000000000000" pitchFamily="34" charset="77"/>
              </a:rPr>
              <a:t>Commercial director</a:t>
            </a:r>
          </a:p>
        </p:txBody>
      </p:sp>
      <p:grpSp>
        <p:nvGrpSpPr>
          <p:cNvPr id="541" name="Skupina"/>
          <p:cNvGrpSpPr/>
          <p:nvPr/>
        </p:nvGrpSpPr>
        <p:grpSpPr>
          <a:xfrm>
            <a:off x="1222980" y="1047870"/>
            <a:ext cx="22286290" cy="9426706"/>
            <a:chOff x="0" y="0"/>
            <a:chExt cx="22286289" cy="9426704"/>
          </a:xfrm>
        </p:grpSpPr>
        <p:pic>
          <p:nvPicPr>
            <p:cNvPr id="538" name="martin-sramko2.png" descr="martin-sramko2.png"/>
            <p:cNvPicPr>
              <a:picLocks noChangeAspect="1"/>
            </p:cNvPicPr>
            <p:nvPr/>
          </p:nvPicPr>
          <p:blipFill>
            <a:blip r:embed="rId2"/>
            <a:stretch>
              <a:fillRect/>
            </a:stretch>
          </p:blipFill>
          <p:spPr>
            <a:xfrm>
              <a:off x="0" y="975873"/>
              <a:ext cx="6014680" cy="8450832"/>
            </a:xfrm>
            <a:prstGeom prst="rect">
              <a:avLst/>
            </a:prstGeom>
            <a:ln w="12700" cap="flat">
              <a:noFill/>
              <a:miter lim="400000"/>
            </a:ln>
            <a:effectLst/>
          </p:spPr>
        </p:pic>
        <p:pic>
          <p:nvPicPr>
            <p:cNvPr id="539" name="daniel-masiar.png" descr="daniel-masiar.png"/>
            <p:cNvPicPr>
              <a:picLocks noChangeAspect="1"/>
            </p:cNvPicPr>
            <p:nvPr/>
          </p:nvPicPr>
          <p:blipFill>
            <a:blip r:embed="rId3"/>
            <a:stretch>
              <a:fillRect/>
            </a:stretch>
          </p:blipFill>
          <p:spPr>
            <a:xfrm>
              <a:off x="8398117" y="713692"/>
              <a:ext cx="5454456" cy="8698793"/>
            </a:xfrm>
            <a:prstGeom prst="rect">
              <a:avLst/>
            </a:prstGeom>
            <a:ln w="12700" cap="flat">
              <a:noFill/>
              <a:miter lim="400000"/>
            </a:ln>
            <a:effectLst/>
          </p:spPr>
        </p:pic>
        <p:pic>
          <p:nvPicPr>
            <p:cNvPr id="540" name="martin-marko.png" descr="martin-marko.png"/>
            <p:cNvPicPr>
              <a:picLocks noChangeAspect="1"/>
            </p:cNvPicPr>
            <p:nvPr/>
          </p:nvPicPr>
          <p:blipFill>
            <a:blip r:embed="rId4"/>
            <a:stretch>
              <a:fillRect/>
            </a:stretch>
          </p:blipFill>
          <p:spPr>
            <a:xfrm>
              <a:off x="16007950" y="0"/>
              <a:ext cx="6278340" cy="9425185"/>
            </a:xfrm>
            <a:prstGeom prst="rect">
              <a:avLst/>
            </a:prstGeom>
            <a:ln w="12700" cap="flat">
              <a:noFill/>
              <a:miter lim="400000"/>
            </a:ln>
            <a:effectLst/>
          </p:spPr>
        </p:pic>
      </p:grpSp>
      <p:sp>
        <p:nvSpPr>
          <p:cNvPr id="3" name="Title 4">
            <a:extLst>
              <a:ext uri="{FF2B5EF4-FFF2-40B4-BE49-F238E27FC236}">
                <a16:creationId xmlns:a16="http://schemas.microsoft.com/office/drawing/2014/main" id="{46EC6894-D836-0CB5-1075-2F620C848A77}"/>
              </a:ext>
            </a:extLst>
          </p:cNvPr>
          <p:cNvSpPr txBox="1">
            <a:spLocks/>
          </p:cNvSpPr>
          <p:nvPr/>
        </p:nvSpPr>
        <p:spPr>
          <a:xfrm>
            <a:off x="647366" y="1392225"/>
            <a:ext cx="21031200" cy="1365748"/>
          </a:xfrm>
          <a:prstGeom prst="rect">
            <a:avLst/>
          </a:prstGeom>
        </p:spPr>
        <p:txBody>
          <a:bodyPr/>
          <a:lstStyle>
            <a:lvl1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1pPr>
            <a:lvl2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2pPr>
            <a:lvl3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3pPr>
            <a:lvl4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4pPr>
            <a:lvl5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5pPr>
            <a:lvl6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6pPr>
            <a:lvl7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7pPr>
            <a:lvl8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8pPr>
            <a:lvl9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9pPr>
          </a:lstStyle>
          <a:p>
            <a:pPr hangingPunct="1"/>
            <a:r>
              <a:rPr lang="en-GB" sz="10000" dirty="0">
                <a:solidFill>
                  <a:srgbClr val="EA4663"/>
                </a:solidFill>
                <a:latin typeface="TWK Everett Light" panose="020B0204000000000000" pitchFamily="34" charset="77"/>
              </a:rPr>
              <a:t>Executives</a:t>
            </a:r>
            <a:endParaRPr lang="en-SK" sz="10000" dirty="0">
              <a:solidFill>
                <a:srgbClr val="EA4663"/>
              </a:solidFill>
              <a:latin typeface="TWK Everett Light" panose="020B0204000000000000" pitchFamily="34" charset="77"/>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dĺžnik">
            <a:extLst>
              <a:ext uri="{FF2B5EF4-FFF2-40B4-BE49-F238E27FC236}">
                <a16:creationId xmlns:a16="http://schemas.microsoft.com/office/drawing/2014/main" id="{D85C6FBA-35CA-93F6-4EEC-594396B9616B}"/>
              </a:ext>
            </a:extLst>
          </p:cNvPr>
          <p:cNvSpPr/>
          <p:nvPr/>
        </p:nvSpPr>
        <p:spPr>
          <a:xfrm>
            <a:off x="16789345" y="3197853"/>
            <a:ext cx="6951618" cy="7021420"/>
          </a:xfrm>
          <a:prstGeom prst="rect">
            <a:avLst/>
          </a:prstGeom>
          <a:solidFill>
            <a:srgbClr val="EA4663"/>
          </a:solidFill>
          <a:ln w="12700">
            <a:solidFill>
              <a:srgbClr val="EA4663"/>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dirty="0">
              <a:solidFill>
                <a:srgbClr val="EA4663"/>
              </a:solidFill>
            </a:endParaRPr>
          </a:p>
        </p:txBody>
      </p:sp>
      <p:sp>
        <p:nvSpPr>
          <p:cNvPr id="13" name="Obdĺžnik">
            <a:extLst>
              <a:ext uri="{FF2B5EF4-FFF2-40B4-BE49-F238E27FC236}">
                <a16:creationId xmlns:a16="http://schemas.microsoft.com/office/drawing/2014/main" id="{7EF40FA0-6B93-F3D7-9A56-896B0BD10B91}"/>
              </a:ext>
            </a:extLst>
          </p:cNvPr>
          <p:cNvSpPr/>
          <p:nvPr/>
        </p:nvSpPr>
        <p:spPr>
          <a:xfrm>
            <a:off x="8915569" y="3197853"/>
            <a:ext cx="6951618" cy="7021420"/>
          </a:xfrm>
          <a:prstGeom prst="rect">
            <a:avLst/>
          </a:prstGeom>
          <a:solidFill>
            <a:srgbClr val="EA4663"/>
          </a:solidFill>
          <a:ln w="12700">
            <a:solidFill>
              <a:srgbClr val="EA4663"/>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dirty="0">
              <a:solidFill>
                <a:srgbClr val="EA4663"/>
              </a:solidFill>
            </a:endParaRPr>
          </a:p>
        </p:txBody>
      </p:sp>
      <p:sp>
        <p:nvSpPr>
          <p:cNvPr id="14" name="Obdĺžnik">
            <a:extLst>
              <a:ext uri="{FF2B5EF4-FFF2-40B4-BE49-F238E27FC236}">
                <a16:creationId xmlns:a16="http://schemas.microsoft.com/office/drawing/2014/main" id="{13A58656-B779-3C6B-16B7-27B9E5DC34DA}"/>
              </a:ext>
            </a:extLst>
          </p:cNvPr>
          <p:cNvSpPr/>
          <p:nvPr/>
        </p:nvSpPr>
        <p:spPr>
          <a:xfrm>
            <a:off x="1143284" y="3211034"/>
            <a:ext cx="6951618" cy="7021420"/>
          </a:xfrm>
          <a:prstGeom prst="rect">
            <a:avLst/>
          </a:prstGeom>
          <a:solidFill>
            <a:srgbClr val="EA4663"/>
          </a:solidFill>
          <a:ln w="12700">
            <a:solidFill>
              <a:srgbClr val="EA4663"/>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dirty="0">
              <a:solidFill>
                <a:srgbClr val="EA4663"/>
              </a:solidFill>
            </a:endParaRPr>
          </a:p>
        </p:txBody>
      </p:sp>
      <p:sp>
        <p:nvSpPr>
          <p:cNvPr id="527" name="Obdĺžnik"/>
          <p:cNvSpPr/>
          <p:nvPr/>
        </p:nvSpPr>
        <p:spPr>
          <a:xfrm>
            <a:off x="16561728" y="3423912"/>
            <a:ext cx="6934201" cy="7021420"/>
          </a:xfrm>
          <a:prstGeom prst="rect">
            <a:avLst/>
          </a:prstGeom>
          <a:solidFill>
            <a:srgbClr val="E4E4E4"/>
          </a:solidFill>
          <a:ln w="12700">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528" name="Obdĺžnik"/>
          <p:cNvSpPr/>
          <p:nvPr/>
        </p:nvSpPr>
        <p:spPr>
          <a:xfrm>
            <a:off x="8787608" y="3423912"/>
            <a:ext cx="6834183" cy="7021420"/>
          </a:xfrm>
          <a:prstGeom prst="rect">
            <a:avLst/>
          </a:prstGeom>
          <a:solidFill>
            <a:srgbClr val="E4E4E4"/>
          </a:solidFill>
          <a:ln w="12700">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529" name="Obdĺžnik"/>
          <p:cNvSpPr/>
          <p:nvPr/>
        </p:nvSpPr>
        <p:spPr>
          <a:xfrm>
            <a:off x="896053" y="3423912"/>
            <a:ext cx="6951618" cy="7021420"/>
          </a:xfrm>
          <a:prstGeom prst="rect">
            <a:avLst/>
          </a:prstGeom>
          <a:solidFill>
            <a:srgbClr val="E4E4E4"/>
          </a:solidFill>
          <a:ln w="12700">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dirty="0"/>
          </a:p>
        </p:txBody>
      </p:sp>
      <p:sp>
        <p:nvSpPr>
          <p:cNvPr id="532" name="Martin Šramko"/>
          <p:cNvSpPr txBox="1"/>
          <p:nvPr/>
        </p:nvSpPr>
        <p:spPr>
          <a:xfrm>
            <a:off x="800548" y="10822450"/>
            <a:ext cx="3669678" cy="889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r>
              <a:rPr lang="sk-SK" dirty="0">
                <a:solidFill>
                  <a:srgbClr val="EA4663"/>
                </a:solidFill>
                <a:latin typeface="TWK Everett Light" panose="020B0204000000000000" pitchFamily="34" charset="77"/>
              </a:rPr>
              <a:t>Ivan Hlavatý</a:t>
            </a:r>
            <a:endParaRPr dirty="0">
              <a:solidFill>
                <a:srgbClr val="EA4663"/>
              </a:solidFill>
              <a:latin typeface="TWK Everett Light" panose="020B0204000000000000" pitchFamily="34" charset="77"/>
            </a:endParaRPr>
          </a:p>
        </p:txBody>
      </p:sp>
      <p:sp>
        <p:nvSpPr>
          <p:cNvPr id="533" name="Chief executive officer"/>
          <p:cNvSpPr txBox="1"/>
          <p:nvPr/>
        </p:nvSpPr>
        <p:spPr>
          <a:xfrm>
            <a:off x="794156" y="11307598"/>
            <a:ext cx="5374178" cy="9902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4E4C50"/>
                </a:solidFill>
                <a:latin typeface="Everett Regular"/>
                <a:ea typeface="Everett Regular"/>
                <a:cs typeface="Everett Regular"/>
                <a:sym typeface="Everett Regular"/>
              </a:defRPr>
            </a:lvl1pPr>
          </a:lstStyle>
          <a:p>
            <a:r>
              <a:rPr lang="sk-SK" dirty="0" err="1">
                <a:solidFill>
                  <a:srgbClr val="F4EEEE"/>
                </a:solidFill>
                <a:latin typeface="TWK Everett Light" panose="020B0204000000000000" pitchFamily="34" charset="77"/>
              </a:rPr>
              <a:t>Construction</a:t>
            </a:r>
            <a:r>
              <a:rPr lang="sk-SK" dirty="0">
                <a:solidFill>
                  <a:srgbClr val="F4EEEE"/>
                </a:solidFill>
                <a:latin typeface="TWK Everett Light" panose="020B0204000000000000" pitchFamily="34" charset="77"/>
              </a:rPr>
              <a:t> </a:t>
            </a:r>
            <a:r>
              <a:rPr lang="sk-SK" dirty="0" err="1">
                <a:solidFill>
                  <a:srgbClr val="F4EEEE"/>
                </a:solidFill>
                <a:latin typeface="TWK Everett Light" panose="020B0204000000000000" pitchFamily="34" charset="77"/>
              </a:rPr>
              <a:t>Director</a:t>
            </a:r>
            <a:endParaRPr dirty="0">
              <a:solidFill>
                <a:srgbClr val="F4EEEE"/>
              </a:solidFill>
              <a:latin typeface="TWK Everett Light" panose="020B0204000000000000" pitchFamily="34" charset="77"/>
            </a:endParaRPr>
          </a:p>
        </p:txBody>
      </p:sp>
      <p:sp>
        <p:nvSpPr>
          <p:cNvPr id="534" name="Daniel Mäsiar"/>
          <p:cNvSpPr txBox="1"/>
          <p:nvPr/>
        </p:nvSpPr>
        <p:spPr>
          <a:xfrm>
            <a:off x="8654757" y="10808230"/>
            <a:ext cx="3669679" cy="889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r>
              <a:rPr lang="sk-SK" dirty="0">
                <a:solidFill>
                  <a:srgbClr val="EA4663"/>
                </a:solidFill>
                <a:latin typeface="TWK Everett Light" panose="020B0204000000000000" pitchFamily="34" charset="77"/>
              </a:rPr>
              <a:t>Jakub </a:t>
            </a:r>
            <a:r>
              <a:rPr lang="sk-SK" dirty="0" err="1">
                <a:solidFill>
                  <a:srgbClr val="EA4663"/>
                </a:solidFill>
                <a:latin typeface="TWK Everett Light" panose="020B0204000000000000" pitchFamily="34" charset="77"/>
              </a:rPr>
              <a:t>Gossányi</a:t>
            </a:r>
            <a:endParaRPr dirty="0">
              <a:solidFill>
                <a:srgbClr val="EA4663"/>
              </a:solidFill>
              <a:latin typeface="TWK Everett Light" panose="020B0204000000000000" pitchFamily="34" charset="77"/>
            </a:endParaRPr>
          </a:p>
        </p:txBody>
      </p:sp>
      <p:sp>
        <p:nvSpPr>
          <p:cNvPr id="535" name="Chief financial officer"/>
          <p:cNvSpPr txBox="1"/>
          <p:nvPr/>
        </p:nvSpPr>
        <p:spPr>
          <a:xfrm>
            <a:off x="8648365" y="11248110"/>
            <a:ext cx="5374179" cy="990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4E4C50"/>
                </a:solidFill>
                <a:latin typeface="Everett Regular"/>
                <a:ea typeface="Everett Regular"/>
                <a:cs typeface="Everett Regular"/>
                <a:sym typeface="Everett Regular"/>
              </a:defRPr>
            </a:lvl1pPr>
          </a:lstStyle>
          <a:p>
            <a:r>
              <a:rPr lang="sk-SK" dirty="0" err="1">
                <a:solidFill>
                  <a:srgbClr val="F4EEEE"/>
                </a:solidFill>
                <a:latin typeface="TWK Everett Light" panose="020B0204000000000000" pitchFamily="34" charset="77"/>
              </a:rPr>
              <a:t>Development</a:t>
            </a:r>
            <a:r>
              <a:rPr lang="sk-SK" dirty="0">
                <a:solidFill>
                  <a:srgbClr val="F4EEEE"/>
                </a:solidFill>
                <a:latin typeface="TWK Everett Light" panose="020B0204000000000000" pitchFamily="34" charset="77"/>
              </a:rPr>
              <a:t> </a:t>
            </a:r>
            <a:r>
              <a:rPr lang="sk-SK" dirty="0" err="1">
                <a:solidFill>
                  <a:srgbClr val="F4EEEE"/>
                </a:solidFill>
                <a:latin typeface="TWK Everett Light" panose="020B0204000000000000" pitchFamily="34" charset="77"/>
              </a:rPr>
              <a:t>director</a:t>
            </a:r>
            <a:endParaRPr dirty="0">
              <a:solidFill>
                <a:srgbClr val="F4EEEE"/>
              </a:solidFill>
              <a:latin typeface="TWK Everett Light" panose="020B0204000000000000" pitchFamily="34" charset="77"/>
            </a:endParaRPr>
          </a:p>
        </p:txBody>
      </p:sp>
      <p:sp>
        <p:nvSpPr>
          <p:cNvPr id="536" name="Martin Marko"/>
          <p:cNvSpPr txBox="1"/>
          <p:nvPr/>
        </p:nvSpPr>
        <p:spPr>
          <a:xfrm>
            <a:off x="16489959" y="10808230"/>
            <a:ext cx="3669678" cy="889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r>
              <a:rPr lang="en-GB" dirty="0">
                <a:solidFill>
                  <a:srgbClr val="EA4663"/>
                </a:solidFill>
                <a:latin typeface="TWK Everett Light" panose="020B0204000000000000" pitchFamily="34" charset="77"/>
              </a:rPr>
              <a:t>Zoltán </a:t>
            </a:r>
            <a:r>
              <a:rPr lang="en-GB" dirty="0" err="1">
                <a:solidFill>
                  <a:srgbClr val="EA4663"/>
                </a:solidFill>
                <a:latin typeface="TWK Everett Light" panose="020B0204000000000000" pitchFamily="34" charset="77"/>
              </a:rPr>
              <a:t>Dömötör</a:t>
            </a:r>
            <a:endParaRPr lang="en-GB" dirty="0">
              <a:solidFill>
                <a:srgbClr val="EA4663"/>
              </a:solidFill>
              <a:latin typeface="TWK Everett Light" panose="020B0204000000000000" pitchFamily="34" charset="77"/>
            </a:endParaRPr>
          </a:p>
        </p:txBody>
      </p:sp>
      <p:sp>
        <p:nvSpPr>
          <p:cNvPr id="537" name="Commercial director"/>
          <p:cNvSpPr txBox="1"/>
          <p:nvPr/>
        </p:nvSpPr>
        <p:spPr>
          <a:xfrm>
            <a:off x="16783274" y="11301000"/>
            <a:ext cx="5374178" cy="990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4E4C50"/>
                </a:solidFill>
                <a:latin typeface="Everett Regular"/>
                <a:ea typeface="Everett Regular"/>
                <a:cs typeface="Everett Regular"/>
                <a:sym typeface="Everett Regular"/>
              </a:defRPr>
            </a:lvl1pPr>
          </a:lstStyle>
          <a:p>
            <a:r>
              <a:rPr lang="sk-SK" dirty="0" err="1">
                <a:solidFill>
                  <a:srgbClr val="F4EEEE"/>
                </a:solidFill>
                <a:latin typeface="TWK Everett Light" panose="020B0204000000000000" pitchFamily="34" charset="77"/>
              </a:rPr>
              <a:t>Construction</a:t>
            </a:r>
            <a:r>
              <a:rPr dirty="0">
                <a:solidFill>
                  <a:srgbClr val="F4EEEE"/>
                </a:solidFill>
                <a:latin typeface="TWK Everett Light" panose="020B0204000000000000" pitchFamily="34" charset="77"/>
              </a:rPr>
              <a:t> director</a:t>
            </a:r>
          </a:p>
        </p:txBody>
      </p:sp>
      <p:pic>
        <p:nvPicPr>
          <p:cNvPr id="2" name="ivan-hlavaty.png" descr="ivan-hlavaty.png">
            <a:extLst>
              <a:ext uri="{FF2B5EF4-FFF2-40B4-BE49-F238E27FC236}">
                <a16:creationId xmlns:a16="http://schemas.microsoft.com/office/drawing/2014/main" id="{9C9CCAC6-C2EB-70D6-2AD9-6999578E91BF}"/>
              </a:ext>
            </a:extLst>
          </p:cNvPr>
          <p:cNvPicPr>
            <a:picLocks noChangeAspect="1"/>
          </p:cNvPicPr>
          <p:nvPr/>
        </p:nvPicPr>
        <p:blipFill>
          <a:blip r:embed="rId2"/>
          <a:stretch>
            <a:fillRect/>
          </a:stretch>
        </p:blipFill>
        <p:spPr>
          <a:xfrm>
            <a:off x="1361285" y="1742833"/>
            <a:ext cx="6021153" cy="8698793"/>
          </a:xfrm>
          <a:prstGeom prst="rect">
            <a:avLst/>
          </a:prstGeom>
          <a:ln w="12700">
            <a:miter lim="400000"/>
          </a:ln>
        </p:spPr>
      </p:pic>
      <p:pic>
        <p:nvPicPr>
          <p:cNvPr id="4" name="jakub-gossanyi.png" descr="jakub-gossanyi.png">
            <a:extLst>
              <a:ext uri="{FF2B5EF4-FFF2-40B4-BE49-F238E27FC236}">
                <a16:creationId xmlns:a16="http://schemas.microsoft.com/office/drawing/2014/main" id="{CA595160-57AE-BACF-6DEB-65C2C6E361B3}"/>
              </a:ext>
            </a:extLst>
          </p:cNvPr>
          <p:cNvPicPr>
            <a:picLocks noChangeAspect="1"/>
          </p:cNvPicPr>
          <p:nvPr/>
        </p:nvPicPr>
        <p:blipFill>
          <a:blip r:embed="rId3"/>
          <a:stretch>
            <a:fillRect/>
          </a:stretch>
        </p:blipFill>
        <p:spPr>
          <a:xfrm>
            <a:off x="9031156" y="1193938"/>
            <a:ext cx="5881854" cy="9212903"/>
          </a:xfrm>
          <a:prstGeom prst="rect">
            <a:avLst/>
          </a:prstGeom>
          <a:ln w="12700">
            <a:miter lim="400000"/>
          </a:ln>
        </p:spPr>
      </p:pic>
      <p:pic>
        <p:nvPicPr>
          <p:cNvPr id="5" name="zoltan-domotor.png" descr="zoltan-domotor.png">
            <a:extLst>
              <a:ext uri="{FF2B5EF4-FFF2-40B4-BE49-F238E27FC236}">
                <a16:creationId xmlns:a16="http://schemas.microsoft.com/office/drawing/2014/main" id="{145AC9CF-EEB5-7AE4-1F86-E74A4BBAD683}"/>
              </a:ext>
            </a:extLst>
          </p:cNvPr>
          <p:cNvPicPr>
            <a:picLocks noChangeAspect="1"/>
          </p:cNvPicPr>
          <p:nvPr/>
        </p:nvPicPr>
        <p:blipFill>
          <a:blip r:embed="rId4"/>
          <a:srcRect l="12896" t="2036" b="10407"/>
          <a:stretch>
            <a:fillRect/>
          </a:stretch>
        </p:blipFill>
        <p:spPr>
          <a:xfrm>
            <a:off x="17794969" y="1281805"/>
            <a:ext cx="5726259" cy="9179699"/>
          </a:xfrm>
          <a:prstGeom prst="rect">
            <a:avLst/>
          </a:prstGeom>
          <a:ln w="12700">
            <a:miter lim="400000"/>
          </a:ln>
        </p:spPr>
      </p:pic>
      <p:sp>
        <p:nvSpPr>
          <p:cNvPr id="6" name="Title 4">
            <a:extLst>
              <a:ext uri="{FF2B5EF4-FFF2-40B4-BE49-F238E27FC236}">
                <a16:creationId xmlns:a16="http://schemas.microsoft.com/office/drawing/2014/main" id="{21518BC7-D86A-7B01-D84E-73BCB648D38B}"/>
              </a:ext>
            </a:extLst>
          </p:cNvPr>
          <p:cNvSpPr txBox="1">
            <a:spLocks/>
          </p:cNvSpPr>
          <p:nvPr/>
        </p:nvSpPr>
        <p:spPr>
          <a:xfrm>
            <a:off x="647366" y="1392225"/>
            <a:ext cx="6951618" cy="1365748"/>
          </a:xfrm>
          <a:prstGeom prst="rect">
            <a:avLst/>
          </a:prstGeom>
        </p:spPr>
        <p:txBody>
          <a:bodyPr/>
          <a:lstStyle>
            <a:lvl1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1pPr>
            <a:lvl2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2pPr>
            <a:lvl3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3pPr>
            <a:lvl4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4pPr>
            <a:lvl5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5pPr>
            <a:lvl6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6pPr>
            <a:lvl7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7pPr>
            <a:lvl8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8pPr>
            <a:lvl9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9pPr>
          </a:lstStyle>
          <a:p>
            <a:pPr hangingPunct="1"/>
            <a:r>
              <a:rPr lang="en-GB" sz="10000" dirty="0">
                <a:solidFill>
                  <a:srgbClr val="EA4663"/>
                </a:solidFill>
                <a:latin typeface="TWK Everett Light" panose="020B0204000000000000" pitchFamily="34" charset="77"/>
              </a:rPr>
              <a:t>Executives</a:t>
            </a:r>
            <a:endParaRPr lang="en-SK" sz="10000" dirty="0">
              <a:solidFill>
                <a:srgbClr val="EA4663"/>
              </a:solidFill>
              <a:latin typeface="TWK Everett Light" panose="020B0204000000000000" pitchFamily="34" charset="77"/>
            </a:endParaRPr>
          </a:p>
        </p:txBody>
      </p:sp>
    </p:spTree>
    <p:extLst>
      <p:ext uri="{BB962C8B-B14F-4D97-AF65-F5344CB8AC3E}">
        <p14:creationId xmlns:p14="http://schemas.microsoft.com/office/powerpoint/2010/main" val="95817640"/>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4">
            <a:extLst>
              <a:ext uri="{FF2B5EF4-FFF2-40B4-BE49-F238E27FC236}">
                <a16:creationId xmlns:a16="http://schemas.microsoft.com/office/drawing/2014/main" id="{14ADFD0F-5AD5-C0E9-3EDA-DF4A816823C7}"/>
              </a:ext>
            </a:extLst>
          </p:cNvPr>
          <p:cNvSpPr txBox="1">
            <a:spLocks/>
          </p:cNvSpPr>
          <p:nvPr/>
        </p:nvSpPr>
        <p:spPr>
          <a:xfrm>
            <a:off x="947168" y="762640"/>
            <a:ext cx="9588563" cy="2145753"/>
          </a:xfrm>
          <a:prstGeom prst="rect">
            <a:avLst/>
          </a:prstGeom>
        </p:spPr>
        <p:txBody>
          <a:bodyPr/>
          <a:lstStyle>
            <a:lvl1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1pPr>
            <a:lvl2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2pPr>
            <a:lvl3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3pPr>
            <a:lvl4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4pPr>
            <a:lvl5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5pPr>
            <a:lvl6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6pPr>
            <a:lvl7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7pPr>
            <a:lvl8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8pPr>
            <a:lvl9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9pPr>
          </a:lstStyle>
          <a:p>
            <a:pPr defTabSz="1219215" hangingPunct="1">
              <a:lnSpc>
                <a:spcPct val="100000"/>
              </a:lnSpc>
              <a:defRPr/>
            </a:pPr>
            <a:r>
              <a:rPr lang="sk-SK" sz="13000" kern="1200" dirty="0" err="1">
                <a:solidFill>
                  <a:srgbClr val="EA4663"/>
                </a:solidFill>
                <a:latin typeface="TWK Everett Light" panose="020B0204000000000000" pitchFamily="34" charset="77"/>
                <a:ea typeface="ＭＳ Ｐゴシック" panose="020B0600070205080204" pitchFamily="34" charset="-128"/>
              </a:rPr>
              <a:t>Headline</a:t>
            </a:r>
            <a:endParaRPr lang="en-US" sz="13000" kern="1200" dirty="0">
              <a:solidFill>
                <a:srgbClr val="EA4663"/>
              </a:solidFill>
              <a:latin typeface="TWK Everett Light" panose="020B0204000000000000" pitchFamily="34" charset="77"/>
              <a:ea typeface="ＭＳ Ｐゴシック" panose="020B0600070205080204" pitchFamily="34" charset="-128"/>
            </a:endParaRPr>
          </a:p>
        </p:txBody>
      </p:sp>
      <p:sp>
        <p:nvSpPr>
          <p:cNvPr id="11" name="Disclaimer">
            <a:extLst>
              <a:ext uri="{FF2B5EF4-FFF2-40B4-BE49-F238E27FC236}">
                <a16:creationId xmlns:a16="http://schemas.microsoft.com/office/drawing/2014/main" id="{711B1216-E73F-2747-70F5-B88AC4BFD7FA}"/>
              </a:ext>
            </a:extLst>
          </p:cNvPr>
          <p:cNvSpPr txBox="1">
            <a:spLocks/>
          </p:cNvSpPr>
          <p:nvPr/>
        </p:nvSpPr>
        <p:spPr>
          <a:xfrm>
            <a:off x="947168" y="2908393"/>
            <a:ext cx="11244832" cy="1200329"/>
          </a:xfrm>
          <a:prstGeom prst="rect">
            <a:avLst/>
          </a:prstGeom>
        </p:spPr>
        <p:txBody>
          <a:bodyPr>
            <a:normAutofit/>
          </a:bodyPr>
          <a:lstStyle>
            <a:lvl1pPr marL="457200" indent="-457200" algn="l" defTabSz="1828800" rtl="0" eaLnBrk="1" latinLnBrk="0" hangingPunct="1">
              <a:lnSpc>
                <a:spcPct val="100000"/>
              </a:lnSpc>
              <a:spcBef>
                <a:spcPts val="2000"/>
              </a:spcBef>
              <a:buFont typeface="Arial" panose="020B0604020202020204" pitchFamily="34" charset="0"/>
              <a:buChar char="•"/>
              <a:defRPr sz="5600" kern="1200">
                <a:solidFill>
                  <a:schemeClr val="tx1"/>
                </a:solidFill>
                <a:latin typeface="TWK Everett" panose="020B0204000000000000" pitchFamily="34" charset="77"/>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TWK Everett" panose="020B0204000000000000" pitchFamily="34" charset="77"/>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TWK Everett" panose="020B0204000000000000" pitchFamily="34" charset="77"/>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TWK Everett" panose="020B0204000000000000" pitchFamily="34" charset="77"/>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TWK Everett" panose="020B0204000000000000" pitchFamily="34"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buNone/>
            </a:pPr>
            <a:r>
              <a:rPr lang="en-GB" sz="7200" dirty="0" err="1">
                <a:solidFill>
                  <a:srgbClr val="F4EEEE"/>
                </a:solidFill>
                <a:latin typeface="TWK Everett Light" panose="020B0204000000000000" pitchFamily="34" charset="77"/>
              </a:rPr>
              <a:t>Subheadline</a:t>
            </a:r>
            <a:endParaRPr lang="en-GB" sz="7200" dirty="0">
              <a:solidFill>
                <a:srgbClr val="F4EEEE"/>
              </a:solidFill>
              <a:latin typeface="TWK Everett Light" panose="020B0204000000000000" pitchFamily="34" charset="77"/>
            </a:endParaRPr>
          </a:p>
        </p:txBody>
      </p:sp>
      <p:sp>
        <p:nvSpPr>
          <p:cNvPr id="22" name="The information provided is confidential, for personal use and for informational purposes only, subject to change without notice.…">
            <a:extLst>
              <a:ext uri="{FF2B5EF4-FFF2-40B4-BE49-F238E27FC236}">
                <a16:creationId xmlns:a16="http://schemas.microsoft.com/office/drawing/2014/main" id="{CDB58E36-6C4F-7A0F-E8F1-52DC39201F5B}"/>
              </a:ext>
            </a:extLst>
          </p:cNvPr>
          <p:cNvSpPr txBox="1">
            <a:spLocks/>
          </p:cNvSpPr>
          <p:nvPr/>
        </p:nvSpPr>
        <p:spPr>
          <a:xfrm>
            <a:off x="13139168" y="762641"/>
            <a:ext cx="10297665" cy="6095360"/>
          </a:xfrm>
          <a:prstGeom prst="rect">
            <a:avLst/>
          </a:prstGeom>
        </p:spPr>
        <p:txBody>
          <a:bodyPr/>
          <a:lst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TWK Everett" panose="020B0204000000000000" pitchFamily="34" charset="77"/>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TWK Everett" panose="020B0204000000000000" pitchFamily="34" charset="77"/>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TWK Everett" panose="020B0204000000000000" pitchFamily="34" charset="77"/>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TWK Everett" panose="020B0204000000000000" pitchFamily="34" charset="77"/>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TWK Everett" panose="020B0204000000000000" pitchFamily="34"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defTabSz="457200">
              <a:lnSpc>
                <a:spcPct val="120000"/>
              </a:lnSpc>
              <a:spcBef>
                <a:spcPts val="200"/>
              </a:spcBef>
              <a:buFont typeface="Arial"/>
              <a:buNone/>
              <a:defRPr sz="2500">
                <a:solidFill>
                  <a:srgbClr val="4E4C50"/>
                </a:solidFill>
                <a:latin typeface="Everett Regular"/>
                <a:ea typeface="Everett Regular"/>
                <a:cs typeface="Everett Regular"/>
                <a:sym typeface="Everett Regular"/>
              </a:defRPr>
            </a:pPr>
            <a:r>
              <a:rPr lang="en-GB" sz="2500" dirty="0">
                <a:solidFill>
                  <a:srgbClr val="4E4C50"/>
                </a:solidFill>
                <a:latin typeface="TWK Everett Light" panose="020B0204000000000000" pitchFamily="34" charset="77"/>
                <a:ea typeface="Everett Regular"/>
                <a:cs typeface="Everett Regular"/>
                <a:sym typeface="Everett Regular"/>
              </a:rPr>
              <a:t>The information provided is confidential, for personal use and for informational purposes only, subject to change without notice. </a:t>
            </a:r>
          </a:p>
          <a:p>
            <a:pPr marL="0" indent="0" defTabSz="457200">
              <a:lnSpc>
                <a:spcPct val="120000"/>
              </a:lnSpc>
              <a:spcBef>
                <a:spcPts val="200"/>
              </a:spcBef>
              <a:buFont typeface="Arial"/>
              <a:buNone/>
              <a:defRPr sz="2500">
                <a:solidFill>
                  <a:srgbClr val="4E4C50"/>
                </a:solidFill>
                <a:latin typeface="Everett Regular"/>
                <a:ea typeface="Everett Regular"/>
                <a:cs typeface="Everett Regular"/>
                <a:sym typeface="Everett Regular"/>
              </a:defRPr>
            </a:pPr>
            <a:r>
              <a:rPr lang="en-GB" sz="2500" dirty="0">
                <a:solidFill>
                  <a:srgbClr val="4E4C50"/>
                </a:solidFill>
                <a:latin typeface="TWK Everett Light" panose="020B0204000000000000" pitchFamily="34" charset="77"/>
                <a:ea typeface="Everett Regular"/>
                <a:cs typeface="Everett Regular"/>
                <a:sym typeface="Everett Regular"/>
              </a:rPr>
              <a:t>No information herein constitutes a solicitation or invitation to make an offer or offer, or recommendation, to buy or sell any Shares or other investment instruments, to effect any transactions, or to conclude any legal act of any kind whatsoever. The information provided is confidential, for personal use and for informational purposes only, subject to change without notice. </a:t>
            </a:r>
          </a:p>
          <a:p>
            <a:pPr marL="0" indent="0" defTabSz="457200">
              <a:lnSpc>
                <a:spcPct val="120000"/>
              </a:lnSpc>
              <a:spcBef>
                <a:spcPts val="200"/>
              </a:spcBef>
              <a:buFont typeface="Arial"/>
              <a:buNone/>
              <a:defRPr sz="2500">
                <a:solidFill>
                  <a:srgbClr val="4E4C50"/>
                </a:solidFill>
                <a:latin typeface="Everett Regular"/>
                <a:ea typeface="Everett Regular"/>
                <a:cs typeface="Everett Regular"/>
                <a:sym typeface="Everett Regular"/>
              </a:defRPr>
            </a:pPr>
            <a:r>
              <a:rPr lang="en-GB" sz="2500" dirty="0">
                <a:solidFill>
                  <a:srgbClr val="4E4C50"/>
                </a:solidFill>
                <a:latin typeface="TWK Everett Light" panose="020B0204000000000000" pitchFamily="34" charset="77"/>
                <a:ea typeface="Everett Regular"/>
                <a:cs typeface="Everett Regular"/>
                <a:sym typeface="Everett Regular"/>
              </a:rPr>
              <a:t>No information herein constitutes a solicitation or invitation to make an offer or offer, or recommendation, to buy or sell any Shares or other investment instruments, to effect any transactions, or to conclude any legal act of any kind whatsoever.</a:t>
            </a:r>
          </a:p>
          <a:p>
            <a:pPr marL="0" indent="0" defTabSz="457200">
              <a:lnSpc>
                <a:spcPct val="120000"/>
              </a:lnSpc>
              <a:spcBef>
                <a:spcPts val="200"/>
              </a:spcBef>
              <a:buFont typeface="Arial"/>
              <a:buNone/>
              <a:defRPr sz="2500">
                <a:solidFill>
                  <a:srgbClr val="4E4C50"/>
                </a:solidFill>
                <a:latin typeface="Everett Regular"/>
                <a:ea typeface="Everett Regular"/>
                <a:cs typeface="Everett Regular"/>
                <a:sym typeface="Everett Regular"/>
              </a:defRPr>
            </a:pPr>
            <a:endParaRPr lang="en-GB" sz="2500" dirty="0">
              <a:solidFill>
                <a:srgbClr val="4E4C50"/>
              </a:solidFill>
              <a:latin typeface="TWK Everett Light" panose="020B0204000000000000" pitchFamily="34" charset="77"/>
              <a:ea typeface="Everett Regular"/>
              <a:cs typeface="Everett Regular"/>
              <a:sym typeface="Everett Regular"/>
            </a:endParaRPr>
          </a:p>
        </p:txBody>
      </p:sp>
    </p:spTree>
    <p:extLst>
      <p:ext uri="{BB962C8B-B14F-4D97-AF65-F5344CB8AC3E}">
        <p14:creationId xmlns:p14="http://schemas.microsoft.com/office/powerpoint/2010/main" val="247483649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Picture 2">
            <a:extLst>
              <a:ext uri="{FF2B5EF4-FFF2-40B4-BE49-F238E27FC236}">
                <a16:creationId xmlns:a16="http://schemas.microsoft.com/office/drawing/2014/main" id="{9717BC94-110A-087D-7A13-17AB94886763}"/>
              </a:ext>
            </a:extLst>
          </p:cNvPr>
          <p:cNvPicPr>
            <a:picLocks noChangeAspect="1"/>
          </p:cNvPicPr>
          <p:nvPr/>
        </p:nvPicPr>
        <p:blipFill rotWithShape="1">
          <a:blip r:embed="rId2"/>
          <a:srcRect l="20279" r="26685"/>
          <a:stretch/>
        </p:blipFill>
        <p:spPr>
          <a:xfrm>
            <a:off x="13471454" y="0"/>
            <a:ext cx="10912546" cy="13716000"/>
          </a:xfrm>
          <a:prstGeom prst="rect">
            <a:avLst/>
          </a:prstGeom>
        </p:spPr>
      </p:pic>
      <p:sp>
        <p:nvSpPr>
          <p:cNvPr id="3" name="Real estate  development">
            <a:extLst>
              <a:ext uri="{FF2B5EF4-FFF2-40B4-BE49-F238E27FC236}">
                <a16:creationId xmlns:a16="http://schemas.microsoft.com/office/drawing/2014/main" id="{FDD085F5-1C24-B727-2751-E84BFB7C1348}"/>
              </a:ext>
            </a:extLst>
          </p:cNvPr>
          <p:cNvSpPr txBox="1"/>
          <p:nvPr/>
        </p:nvSpPr>
        <p:spPr>
          <a:xfrm>
            <a:off x="2701634" y="2874335"/>
            <a:ext cx="7098152" cy="16588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lnSpc>
                <a:spcPct val="80000"/>
              </a:lnSpc>
              <a:defRPr sz="4000" b="0">
                <a:solidFill>
                  <a:srgbClr val="B42F51"/>
                </a:solidFill>
                <a:latin typeface="+mn-lt"/>
                <a:ea typeface="+mn-ea"/>
                <a:cs typeface="+mn-cs"/>
                <a:sym typeface="Everett Light"/>
              </a:defRPr>
            </a:pPr>
            <a:r>
              <a:rPr b="0" dirty="0">
                <a:solidFill>
                  <a:srgbClr val="EA4663"/>
                </a:solidFill>
                <a:latin typeface="TWK Everett Light" panose="020B0204000000000000" pitchFamily="34" charset="77"/>
              </a:rPr>
              <a:t>Real estate </a:t>
            </a:r>
            <a:br>
              <a:rPr b="0" dirty="0">
                <a:solidFill>
                  <a:srgbClr val="EA4663"/>
                </a:solidFill>
                <a:latin typeface="TWK Everett Light" panose="020B0204000000000000" pitchFamily="34" charset="77"/>
              </a:rPr>
            </a:br>
            <a:r>
              <a:rPr b="0" dirty="0">
                <a:solidFill>
                  <a:srgbClr val="EA4663"/>
                </a:solidFill>
                <a:latin typeface="TWK Everett Light" panose="020B0204000000000000" pitchFamily="34" charset="77"/>
              </a:rPr>
              <a:t>development</a:t>
            </a:r>
          </a:p>
        </p:txBody>
      </p:sp>
      <p:sp>
        <p:nvSpPr>
          <p:cNvPr id="4" name="land acquisition…">
            <a:extLst>
              <a:ext uri="{FF2B5EF4-FFF2-40B4-BE49-F238E27FC236}">
                <a16:creationId xmlns:a16="http://schemas.microsoft.com/office/drawing/2014/main" id="{0B397A2D-896D-0ADA-C016-A9E85EF74BF5}"/>
              </a:ext>
            </a:extLst>
          </p:cNvPr>
          <p:cNvSpPr txBox="1"/>
          <p:nvPr/>
        </p:nvSpPr>
        <p:spPr>
          <a:xfrm>
            <a:off x="6806478" y="2781463"/>
            <a:ext cx="6664976" cy="29961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b="0" dirty="0">
                <a:latin typeface="TWK Everett Light" panose="020B0204000000000000" pitchFamily="34" charset="77"/>
              </a:rPr>
              <a:t>land acquisition</a:t>
            </a:r>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b="0" dirty="0">
                <a:latin typeface="TWK Everett Light" panose="020B0204000000000000" pitchFamily="34" charset="77"/>
              </a:rPr>
              <a:t>project management</a:t>
            </a:r>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b="0" dirty="0">
                <a:latin typeface="TWK Everett Light" panose="020B0204000000000000" pitchFamily="34" charset="77"/>
              </a:rPr>
              <a:t>concept proposal</a:t>
            </a:r>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b="0" dirty="0">
                <a:latin typeface="TWK Everett Light" panose="020B0204000000000000" pitchFamily="34" charset="77"/>
              </a:rPr>
              <a:t>engineering services</a:t>
            </a:r>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b="0" dirty="0">
                <a:latin typeface="TWK Everett Light" panose="020B0204000000000000" pitchFamily="34" charset="77"/>
              </a:rPr>
              <a:t>leasing activities</a:t>
            </a:r>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b="0" dirty="0">
                <a:latin typeface="TWK Everett Light" panose="020B0204000000000000" pitchFamily="34" charset="77"/>
              </a:rPr>
              <a:t>property management</a:t>
            </a:r>
          </a:p>
        </p:txBody>
      </p:sp>
      <p:sp>
        <p:nvSpPr>
          <p:cNvPr id="5" name="Investment  management">
            <a:extLst>
              <a:ext uri="{FF2B5EF4-FFF2-40B4-BE49-F238E27FC236}">
                <a16:creationId xmlns:a16="http://schemas.microsoft.com/office/drawing/2014/main" id="{3230A98E-EDD0-DE5B-21E4-141216968ADB}"/>
              </a:ext>
            </a:extLst>
          </p:cNvPr>
          <p:cNvSpPr txBox="1"/>
          <p:nvPr/>
        </p:nvSpPr>
        <p:spPr>
          <a:xfrm>
            <a:off x="2701634" y="6073907"/>
            <a:ext cx="7098152" cy="16588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lnSpc>
                <a:spcPct val="80000"/>
              </a:lnSpc>
              <a:defRPr sz="4000" b="0">
                <a:solidFill>
                  <a:srgbClr val="B42F51"/>
                </a:solidFill>
                <a:latin typeface="+mn-lt"/>
                <a:ea typeface="+mn-ea"/>
                <a:cs typeface="+mn-cs"/>
                <a:sym typeface="Everett Light"/>
              </a:defRPr>
            </a:pPr>
            <a:r>
              <a:rPr b="0" dirty="0">
                <a:solidFill>
                  <a:srgbClr val="EA4663"/>
                </a:solidFill>
                <a:latin typeface="TWK Everett Light" panose="020B0204000000000000" pitchFamily="34" charset="77"/>
              </a:rPr>
              <a:t>Investment </a:t>
            </a:r>
            <a:br>
              <a:rPr b="0" dirty="0">
                <a:solidFill>
                  <a:srgbClr val="EA4663"/>
                </a:solidFill>
                <a:latin typeface="TWK Everett Light" panose="020B0204000000000000" pitchFamily="34" charset="77"/>
              </a:rPr>
            </a:br>
            <a:r>
              <a:rPr b="0" dirty="0">
                <a:solidFill>
                  <a:srgbClr val="EA4663"/>
                </a:solidFill>
                <a:latin typeface="TWK Everett Light" panose="020B0204000000000000" pitchFamily="34" charset="77"/>
              </a:rPr>
              <a:t>management</a:t>
            </a:r>
          </a:p>
        </p:txBody>
      </p:sp>
      <p:sp>
        <p:nvSpPr>
          <p:cNvPr id="6" name="sale of projects…">
            <a:extLst>
              <a:ext uri="{FF2B5EF4-FFF2-40B4-BE49-F238E27FC236}">
                <a16:creationId xmlns:a16="http://schemas.microsoft.com/office/drawing/2014/main" id="{1FD9C863-92EF-6C39-E272-83A62A53EE33}"/>
              </a:ext>
            </a:extLst>
          </p:cNvPr>
          <p:cNvSpPr txBox="1"/>
          <p:nvPr/>
        </p:nvSpPr>
        <p:spPr>
          <a:xfrm>
            <a:off x="6806478" y="5946907"/>
            <a:ext cx="5823118" cy="28496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b="0" dirty="0">
                <a:latin typeface="TWK Everett Light" panose="020B0204000000000000" pitchFamily="34" charset="77"/>
              </a:rPr>
              <a:t>sale of projects</a:t>
            </a:r>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b="0" dirty="0">
                <a:latin typeface="TWK Everett Light" panose="020B0204000000000000" pitchFamily="34" charset="77"/>
              </a:rPr>
              <a:t>purchase of projects</a:t>
            </a:r>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b="0" dirty="0">
                <a:latin typeface="TWK Everett Light" panose="020B0204000000000000" pitchFamily="34" charset="77"/>
              </a:rPr>
              <a:t>bank financing of projects</a:t>
            </a:r>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b="0" dirty="0">
                <a:latin typeface="TWK Everett Light" panose="020B0204000000000000" pitchFamily="34" charset="77"/>
              </a:rPr>
              <a:t>alternative source of capital</a:t>
            </a:r>
          </a:p>
        </p:txBody>
      </p:sp>
      <p:sp>
        <p:nvSpPr>
          <p:cNvPr id="7" name="Construction  management">
            <a:extLst>
              <a:ext uri="{FF2B5EF4-FFF2-40B4-BE49-F238E27FC236}">
                <a16:creationId xmlns:a16="http://schemas.microsoft.com/office/drawing/2014/main" id="{691265A4-E6BD-EBF1-DB11-BD731974761F}"/>
              </a:ext>
            </a:extLst>
          </p:cNvPr>
          <p:cNvSpPr txBox="1"/>
          <p:nvPr/>
        </p:nvSpPr>
        <p:spPr>
          <a:xfrm>
            <a:off x="2701634" y="9031851"/>
            <a:ext cx="7098152" cy="16588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lnSpc>
                <a:spcPct val="80000"/>
              </a:lnSpc>
              <a:defRPr sz="4000" b="0">
                <a:solidFill>
                  <a:srgbClr val="B42F51"/>
                </a:solidFill>
                <a:latin typeface="+mn-lt"/>
                <a:ea typeface="+mn-ea"/>
                <a:cs typeface="+mn-cs"/>
                <a:sym typeface="Everett Light"/>
              </a:defRPr>
            </a:pPr>
            <a:r>
              <a:rPr b="0" dirty="0">
                <a:solidFill>
                  <a:srgbClr val="EA4663"/>
                </a:solidFill>
                <a:latin typeface="TWK Everett Light" panose="020B0204000000000000" pitchFamily="34" charset="77"/>
              </a:rPr>
              <a:t>Construction </a:t>
            </a:r>
            <a:br>
              <a:rPr b="0" dirty="0">
                <a:solidFill>
                  <a:srgbClr val="EA4663"/>
                </a:solidFill>
                <a:latin typeface="TWK Everett Light" panose="020B0204000000000000" pitchFamily="34" charset="77"/>
              </a:rPr>
            </a:br>
            <a:r>
              <a:rPr b="0" dirty="0">
                <a:solidFill>
                  <a:srgbClr val="EA4663"/>
                </a:solidFill>
                <a:latin typeface="TWK Everett Light" panose="020B0204000000000000" pitchFamily="34" charset="77"/>
              </a:rPr>
              <a:t>management</a:t>
            </a:r>
          </a:p>
        </p:txBody>
      </p:sp>
      <p:sp>
        <p:nvSpPr>
          <p:cNvPr id="8" name="project and technical documentation…">
            <a:extLst>
              <a:ext uri="{FF2B5EF4-FFF2-40B4-BE49-F238E27FC236}">
                <a16:creationId xmlns:a16="http://schemas.microsoft.com/office/drawing/2014/main" id="{51B7BA44-8B49-4CC7-30B5-046927ED42E0}"/>
              </a:ext>
            </a:extLst>
          </p:cNvPr>
          <p:cNvSpPr txBox="1"/>
          <p:nvPr/>
        </p:nvSpPr>
        <p:spPr>
          <a:xfrm>
            <a:off x="6806478" y="8912985"/>
            <a:ext cx="6777259" cy="28172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b="0" dirty="0">
                <a:latin typeface="TWK Everett Light" panose="020B0204000000000000" pitchFamily="34" charset="77"/>
              </a:rPr>
              <a:t>project and technical documentation</a:t>
            </a:r>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b="0" dirty="0">
                <a:latin typeface="TWK Everett Light" panose="020B0204000000000000" pitchFamily="34" charset="77"/>
              </a:rPr>
              <a:t>construction deliveries</a:t>
            </a:r>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b="0" dirty="0">
                <a:latin typeface="TWK Everett Light" panose="020B0204000000000000" pitchFamily="34" charset="77"/>
              </a:rPr>
              <a:t>construction supervision</a:t>
            </a:r>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b="0" dirty="0">
                <a:latin typeface="TWK Everett Light" panose="020B0204000000000000" pitchFamily="34" charset="77"/>
              </a:rPr>
              <a:t>technical supervision of the investor</a:t>
            </a:r>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b="0" dirty="0">
                <a:latin typeface="TWK Everett Light" panose="020B0204000000000000" pitchFamily="34" charset="77"/>
              </a:rPr>
              <a:t>turnkey fit-out delivery</a:t>
            </a:r>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b="0" dirty="0">
                <a:latin typeface="TWK Everett Light" panose="020B0204000000000000" pitchFamily="34" charset="77"/>
              </a:rPr>
              <a:t>analysis of client needs</a:t>
            </a:r>
          </a:p>
        </p:txBody>
      </p:sp>
      <p:grpSp>
        <p:nvGrpSpPr>
          <p:cNvPr id="9" name="Skupina">
            <a:extLst>
              <a:ext uri="{FF2B5EF4-FFF2-40B4-BE49-F238E27FC236}">
                <a16:creationId xmlns:a16="http://schemas.microsoft.com/office/drawing/2014/main" id="{DE731433-FFE7-E3A8-791B-A3602A959CB9}"/>
              </a:ext>
            </a:extLst>
          </p:cNvPr>
          <p:cNvGrpSpPr/>
          <p:nvPr/>
        </p:nvGrpSpPr>
        <p:grpSpPr>
          <a:xfrm>
            <a:off x="920149" y="2548813"/>
            <a:ext cx="11709447" cy="6209893"/>
            <a:chOff x="0" y="0"/>
            <a:chExt cx="13074863" cy="6209892"/>
          </a:xfrm>
        </p:grpSpPr>
        <p:sp>
          <p:nvSpPr>
            <p:cNvPr id="10" name="Čiara">
              <a:extLst>
                <a:ext uri="{FF2B5EF4-FFF2-40B4-BE49-F238E27FC236}">
                  <a16:creationId xmlns:a16="http://schemas.microsoft.com/office/drawing/2014/main" id="{5A3FAED8-04BD-3162-74F6-A1601AB7B3A1}"/>
                </a:ext>
              </a:extLst>
            </p:cNvPr>
            <p:cNvSpPr/>
            <p:nvPr/>
          </p:nvSpPr>
          <p:spPr>
            <a:xfrm>
              <a:off x="0" y="0"/>
              <a:ext cx="13074864" cy="0"/>
            </a:xfrm>
            <a:prstGeom prst="line">
              <a:avLst/>
            </a:prstGeom>
            <a:noFill/>
            <a:ln w="25400" cap="flat">
              <a:solidFill>
                <a:srgbClr val="D6D5D5"/>
              </a:solidFill>
              <a:prstDash val="solid"/>
              <a:miter lim="400000"/>
            </a:ln>
            <a:effectLst/>
          </p:spPr>
          <p:txBody>
            <a:bodyPr wrap="square" lIns="71437" tIns="71437" rIns="71437" bIns="71437" numCol="1" anchor="ctr">
              <a:noAutofit/>
            </a:bodyP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11" name="Čiara">
              <a:extLst>
                <a:ext uri="{FF2B5EF4-FFF2-40B4-BE49-F238E27FC236}">
                  <a16:creationId xmlns:a16="http://schemas.microsoft.com/office/drawing/2014/main" id="{F4ECB56D-B9A7-073E-7492-2DC9D8AC1282}"/>
                </a:ext>
              </a:extLst>
            </p:cNvPr>
            <p:cNvSpPr/>
            <p:nvPr/>
          </p:nvSpPr>
          <p:spPr>
            <a:xfrm>
              <a:off x="0" y="3177627"/>
              <a:ext cx="13074864" cy="1"/>
            </a:xfrm>
            <a:prstGeom prst="line">
              <a:avLst/>
            </a:prstGeom>
            <a:noFill/>
            <a:ln w="25400" cap="flat">
              <a:solidFill>
                <a:srgbClr val="D6D5D5"/>
              </a:solidFill>
              <a:prstDash val="solid"/>
              <a:miter lim="400000"/>
            </a:ln>
            <a:effectLst/>
          </p:spPr>
          <p:txBody>
            <a:bodyPr wrap="square" lIns="71437" tIns="71437" rIns="71437" bIns="71437" numCol="1" anchor="ctr">
              <a:noAutofit/>
            </a:bodyP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12" name="Čiara">
              <a:extLst>
                <a:ext uri="{FF2B5EF4-FFF2-40B4-BE49-F238E27FC236}">
                  <a16:creationId xmlns:a16="http://schemas.microsoft.com/office/drawing/2014/main" id="{D9BF7611-2076-FA4F-E348-A2D2C45DF3FF}"/>
                </a:ext>
              </a:extLst>
            </p:cNvPr>
            <p:cNvSpPr/>
            <p:nvPr/>
          </p:nvSpPr>
          <p:spPr>
            <a:xfrm>
              <a:off x="0" y="6209892"/>
              <a:ext cx="13074864" cy="1"/>
            </a:xfrm>
            <a:prstGeom prst="line">
              <a:avLst/>
            </a:prstGeom>
            <a:noFill/>
            <a:ln w="25400" cap="flat">
              <a:solidFill>
                <a:srgbClr val="D6D5D5"/>
              </a:solidFill>
              <a:prstDash val="solid"/>
              <a:miter lim="400000"/>
            </a:ln>
            <a:effectLst/>
          </p:spPr>
          <p:txBody>
            <a:bodyPr wrap="square" lIns="71437" tIns="71437" rIns="71437" bIns="71437" numCol="1" anchor="ctr">
              <a:noAutofit/>
            </a:bodyPr>
            <a:lstStyle/>
            <a:p>
              <a:pPr>
                <a:defRPr sz="3000" b="0">
                  <a:solidFill>
                    <a:srgbClr val="FFFFFF"/>
                  </a:solidFill>
                  <a:latin typeface="Helvetica Neue Medium"/>
                  <a:ea typeface="Helvetica Neue Medium"/>
                  <a:cs typeface="Helvetica Neue Medium"/>
                  <a:sym typeface="Helvetica Neue Medium"/>
                </a:defRPr>
              </a:pPr>
              <a:endParaRPr/>
            </a:p>
          </p:txBody>
        </p:sp>
      </p:grpSp>
      <p:sp>
        <p:nvSpPr>
          <p:cNvPr id="13" name="3">
            <a:extLst>
              <a:ext uri="{FF2B5EF4-FFF2-40B4-BE49-F238E27FC236}">
                <a16:creationId xmlns:a16="http://schemas.microsoft.com/office/drawing/2014/main" id="{3987755A-71A0-1F20-9760-4F65929AF68D}"/>
              </a:ext>
            </a:extLst>
          </p:cNvPr>
          <p:cNvSpPr txBox="1"/>
          <p:nvPr/>
        </p:nvSpPr>
        <p:spPr>
          <a:xfrm>
            <a:off x="821350" y="9111281"/>
            <a:ext cx="896965" cy="20559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algn="l">
              <a:lnSpc>
                <a:spcPct val="80000"/>
              </a:lnSpc>
              <a:defRPr sz="18000" b="0">
                <a:solidFill>
                  <a:srgbClr val="B42F51"/>
                </a:solidFill>
                <a:latin typeface="+mn-lt"/>
                <a:ea typeface="+mn-ea"/>
                <a:cs typeface="+mn-cs"/>
                <a:sym typeface="Everett Light"/>
              </a:defRPr>
            </a:lvl1pPr>
          </a:lstStyle>
          <a:p>
            <a:r>
              <a:rPr sz="15000" dirty="0">
                <a:solidFill>
                  <a:srgbClr val="EA4663"/>
                </a:solidFill>
                <a:latin typeface="TWK Everett Light" panose="020B0204000000000000" pitchFamily="34" charset="77"/>
              </a:rPr>
              <a:t>3</a:t>
            </a:r>
          </a:p>
        </p:txBody>
      </p:sp>
      <p:sp>
        <p:nvSpPr>
          <p:cNvPr id="14" name="2">
            <a:extLst>
              <a:ext uri="{FF2B5EF4-FFF2-40B4-BE49-F238E27FC236}">
                <a16:creationId xmlns:a16="http://schemas.microsoft.com/office/drawing/2014/main" id="{69854F07-6C25-11B0-BB6B-B0465F5793B1}"/>
              </a:ext>
            </a:extLst>
          </p:cNvPr>
          <p:cNvSpPr txBox="1"/>
          <p:nvPr/>
        </p:nvSpPr>
        <p:spPr>
          <a:xfrm>
            <a:off x="821350" y="6101537"/>
            <a:ext cx="896965" cy="20559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algn="l">
              <a:lnSpc>
                <a:spcPct val="80000"/>
              </a:lnSpc>
              <a:defRPr sz="18000" b="0">
                <a:solidFill>
                  <a:srgbClr val="B42F51"/>
                </a:solidFill>
                <a:latin typeface="+mn-lt"/>
                <a:ea typeface="+mn-ea"/>
                <a:cs typeface="+mn-cs"/>
                <a:sym typeface="Everett Light"/>
              </a:defRPr>
            </a:lvl1pPr>
          </a:lstStyle>
          <a:p>
            <a:r>
              <a:rPr sz="15000" dirty="0">
                <a:solidFill>
                  <a:srgbClr val="EA4663"/>
                </a:solidFill>
                <a:latin typeface="TWK Everett Light" panose="020B0204000000000000" pitchFamily="34" charset="77"/>
              </a:rPr>
              <a:t>2</a:t>
            </a:r>
          </a:p>
        </p:txBody>
      </p:sp>
      <p:sp>
        <p:nvSpPr>
          <p:cNvPr id="15" name="1">
            <a:extLst>
              <a:ext uri="{FF2B5EF4-FFF2-40B4-BE49-F238E27FC236}">
                <a16:creationId xmlns:a16="http://schemas.microsoft.com/office/drawing/2014/main" id="{06AD580C-FA9E-FC5C-14A4-2ED6F7F40792}"/>
              </a:ext>
            </a:extLst>
          </p:cNvPr>
          <p:cNvSpPr txBox="1"/>
          <p:nvPr/>
        </p:nvSpPr>
        <p:spPr>
          <a:xfrm>
            <a:off x="920149" y="2926886"/>
            <a:ext cx="896965" cy="20559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algn="l">
              <a:lnSpc>
                <a:spcPct val="80000"/>
              </a:lnSpc>
              <a:defRPr sz="18000" b="0">
                <a:solidFill>
                  <a:srgbClr val="B42F51"/>
                </a:solidFill>
                <a:latin typeface="+mn-lt"/>
                <a:ea typeface="+mn-ea"/>
                <a:cs typeface="+mn-cs"/>
                <a:sym typeface="Everett Light"/>
              </a:defRPr>
            </a:lvl1pPr>
          </a:lstStyle>
          <a:p>
            <a:r>
              <a:rPr sz="15000" dirty="0">
                <a:solidFill>
                  <a:srgbClr val="EA4663"/>
                </a:solidFill>
                <a:latin typeface="TWK Everett Light" panose="020B0204000000000000" pitchFamily="34" charset="77"/>
              </a:rPr>
              <a:t>1</a:t>
            </a:r>
          </a:p>
        </p:txBody>
      </p:sp>
      <p:grpSp>
        <p:nvGrpSpPr>
          <p:cNvPr id="16" name="Group 15">
            <a:extLst>
              <a:ext uri="{FF2B5EF4-FFF2-40B4-BE49-F238E27FC236}">
                <a16:creationId xmlns:a16="http://schemas.microsoft.com/office/drawing/2014/main" id="{9B9629AC-6F26-3D4F-5863-19606D06861C}"/>
              </a:ext>
            </a:extLst>
          </p:cNvPr>
          <p:cNvGrpSpPr/>
          <p:nvPr/>
        </p:nvGrpSpPr>
        <p:grpSpPr>
          <a:xfrm>
            <a:off x="23886861" y="0"/>
            <a:ext cx="497139" cy="12001499"/>
            <a:chOff x="624473" y="0"/>
            <a:chExt cx="497139" cy="12001499"/>
          </a:xfrm>
          <a:solidFill>
            <a:srgbClr val="EA4663"/>
          </a:solidFill>
        </p:grpSpPr>
        <p:sp>
          <p:nvSpPr>
            <p:cNvPr id="17" name="Rectangle 16">
              <a:extLst>
                <a:ext uri="{FF2B5EF4-FFF2-40B4-BE49-F238E27FC236}">
                  <a16:creationId xmlns:a16="http://schemas.microsoft.com/office/drawing/2014/main" id="{F4A0E9B7-F2CB-7F45-4A05-134A4AA92CDA}"/>
                </a:ext>
              </a:extLst>
            </p:cNvPr>
            <p:cNvSpPr/>
            <p:nvPr/>
          </p:nvSpPr>
          <p:spPr>
            <a:xfrm rot="16200000" flipV="1">
              <a:off x="15793" y="608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8" name="Rectangle 17">
              <a:extLst>
                <a:ext uri="{FF2B5EF4-FFF2-40B4-BE49-F238E27FC236}">
                  <a16:creationId xmlns:a16="http://schemas.microsoft.com/office/drawing/2014/main" id="{264C5C66-1C0B-8F0D-4AC3-CF0C08459705}"/>
                </a:ext>
              </a:extLst>
            </p:cNvPr>
            <p:cNvSpPr/>
            <p:nvPr/>
          </p:nvSpPr>
          <p:spPr>
            <a:xfrm rot="16200000" flipV="1">
              <a:off x="15793" y="4037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9" name="Rectangle 18">
              <a:extLst>
                <a:ext uri="{FF2B5EF4-FFF2-40B4-BE49-F238E27FC236}">
                  <a16:creationId xmlns:a16="http://schemas.microsoft.com/office/drawing/2014/main" id="{41A97C3D-D7AA-D9BC-2C4F-A9C88E7A8FEE}"/>
                </a:ext>
              </a:extLst>
            </p:cNvPr>
            <p:cNvSpPr/>
            <p:nvPr/>
          </p:nvSpPr>
          <p:spPr>
            <a:xfrm rot="16200000" flipV="1">
              <a:off x="15793" y="7466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0" name="Rectangle 19">
              <a:extLst>
                <a:ext uri="{FF2B5EF4-FFF2-40B4-BE49-F238E27FC236}">
                  <a16:creationId xmlns:a16="http://schemas.microsoft.com/office/drawing/2014/main" id="{79E62554-FA73-C0E3-230D-00418F35308E}"/>
                </a:ext>
              </a:extLst>
            </p:cNvPr>
            <p:cNvSpPr/>
            <p:nvPr/>
          </p:nvSpPr>
          <p:spPr>
            <a:xfrm rot="16200000" flipV="1">
              <a:off x="15793" y="10895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Tree>
    <p:extLst>
      <p:ext uri="{BB962C8B-B14F-4D97-AF65-F5344CB8AC3E}">
        <p14:creationId xmlns:p14="http://schemas.microsoft.com/office/powerpoint/2010/main" val="2396008391"/>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C50F83-E963-AF68-6F27-E5C14465F78F}"/>
              </a:ext>
            </a:extLst>
          </p:cNvPr>
          <p:cNvSpPr/>
          <p:nvPr/>
        </p:nvSpPr>
        <p:spPr>
          <a:xfrm rot="5938905">
            <a:off x="13981941" y="14321341"/>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4" name="Rectangle 3">
            <a:extLst>
              <a:ext uri="{FF2B5EF4-FFF2-40B4-BE49-F238E27FC236}">
                <a16:creationId xmlns:a16="http://schemas.microsoft.com/office/drawing/2014/main" id="{685191D3-E552-10C3-72B8-50226CC3F837}"/>
              </a:ext>
            </a:extLst>
          </p:cNvPr>
          <p:cNvSpPr/>
          <p:nvPr/>
        </p:nvSpPr>
        <p:spPr>
          <a:xfrm rot="2774871">
            <a:off x="168705" y="13933491"/>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5" name="Rectangle 4">
            <a:extLst>
              <a:ext uri="{FF2B5EF4-FFF2-40B4-BE49-F238E27FC236}">
                <a16:creationId xmlns:a16="http://schemas.microsoft.com/office/drawing/2014/main" id="{21BC4F72-64EA-EA7D-912A-20CC7C3FCE9F}"/>
              </a:ext>
            </a:extLst>
          </p:cNvPr>
          <p:cNvSpPr/>
          <p:nvPr/>
        </p:nvSpPr>
        <p:spPr>
          <a:xfrm rot="8023079">
            <a:off x="22535526" y="9523378"/>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8" name="Rectangle 7">
            <a:extLst>
              <a:ext uri="{FF2B5EF4-FFF2-40B4-BE49-F238E27FC236}">
                <a16:creationId xmlns:a16="http://schemas.microsoft.com/office/drawing/2014/main" id="{261ADC3D-0502-AA46-0782-AFECB518990D}"/>
              </a:ext>
            </a:extLst>
          </p:cNvPr>
          <p:cNvSpPr/>
          <p:nvPr/>
        </p:nvSpPr>
        <p:spPr>
          <a:xfrm rot="1977822">
            <a:off x="19959563" y="1343156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2" name="Rectangle 1">
            <a:extLst>
              <a:ext uri="{FF2B5EF4-FFF2-40B4-BE49-F238E27FC236}">
                <a16:creationId xmlns:a16="http://schemas.microsoft.com/office/drawing/2014/main" id="{F5FBC6D7-B3C0-512A-1BDA-89F011449AA6}"/>
              </a:ext>
            </a:extLst>
          </p:cNvPr>
          <p:cNvSpPr/>
          <p:nvPr/>
        </p:nvSpPr>
        <p:spPr>
          <a:xfrm rot="8023079">
            <a:off x="9048994" y="13559903"/>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9" name="Rectangle 8">
            <a:extLst>
              <a:ext uri="{FF2B5EF4-FFF2-40B4-BE49-F238E27FC236}">
                <a16:creationId xmlns:a16="http://schemas.microsoft.com/office/drawing/2014/main" id="{830CC7A8-5488-6177-D1CD-51722303C3C4}"/>
              </a:ext>
            </a:extLst>
          </p:cNvPr>
          <p:cNvSpPr/>
          <p:nvPr/>
        </p:nvSpPr>
        <p:spPr>
          <a:xfrm rot="5938905">
            <a:off x="4832511" y="14321339"/>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Tree>
    <p:extLst>
      <p:ext uri="{BB962C8B-B14F-4D97-AF65-F5344CB8AC3E}">
        <p14:creationId xmlns:p14="http://schemas.microsoft.com/office/powerpoint/2010/main" val="22552353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C50F83-E963-AF68-6F27-E5C14465F78F}"/>
              </a:ext>
            </a:extLst>
          </p:cNvPr>
          <p:cNvSpPr/>
          <p:nvPr/>
        </p:nvSpPr>
        <p:spPr>
          <a:xfrm rot="8263547">
            <a:off x="11890899" y="14184236"/>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4" name="Rectangle 3">
            <a:extLst>
              <a:ext uri="{FF2B5EF4-FFF2-40B4-BE49-F238E27FC236}">
                <a16:creationId xmlns:a16="http://schemas.microsoft.com/office/drawing/2014/main" id="{685191D3-E552-10C3-72B8-50226CC3F837}"/>
              </a:ext>
            </a:extLst>
          </p:cNvPr>
          <p:cNvSpPr/>
          <p:nvPr/>
        </p:nvSpPr>
        <p:spPr>
          <a:xfrm rot="4355959">
            <a:off x="257795" y="14184236"/>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5" name="Rectangle 4">
            <a:extLst>
              <a:ext uri="{FF2B5EF4-FFF2-40B4-BE49-F238E27FC236}">
                <a16:creationId xmlns:a16="http://schemas.microsoft.com/office/drawing/2014/main" id="{21BC4F72-64EA-EA7D-912A-20CC7C3FCE9F}"/>
              </a:ext>
            </a:extLst>
          </p:cNvPr>
          <p:cNvSpPr/>
          <p:nvPr/>
        </p:nvSpPr>
        <p:spPr>
          <a:xfrm rot="8023079">
            <a:off x="22070304" y="10598198"/>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8" name="Rectangle 7">
            <a:extLst>
              <a:ext uri="{FF2B5EF4-FFF2-40B4-BE49-F238E27FC236}">
                <a16:creationId xmlns:a16="http://schemas.microsoft.com/office/drawing/2014/main" id="{261ADC3D-0502-AA46-0782-AFECB518990D}"/>
              </a:ext>
            </a:extLst>
          </p:cNvPr>
          <p:cNvSpPr/>
          <p:nvPr/>
        </p:nvSpPr>
        <p:spPr>
          <a:xfrm rot="1977822">
            <a:off x="17899914" y="13431565"/>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2" name="Rectangle 1">
            <a:extLst>
              <a:ext uri="{FF2B5EF4-FFF2-40B4-BE49-F238E27FC236}">
                <a16:creationId xmlns:a16="http://schemas.microsoft.com/office/drawing/2014/main" id="{F5FBC6D7-B3C0-512A-1BDA-89F011449AA6}"/>
              </a:ext>
            </a:extLst>
          </p:cNvPr>
          <p:cNvSpPr/>
          <p:nvPr/>
        </p:nvSpPr>
        <p:spPr>
          <a:xfrm rot="6382210">
            <a:off x="8503168" y="14316851"/>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9" name="Rectangle 8">
            <a:extLst>
              <a:ext uri="{FF2B5EF4-FFF2-40B4-BE49-F238E27FC236}">
                <a16:creationId xmlns:a16="http://schemas.microsoft.com/office/drawing/2014/main" id="{830CC7A8-5488-6177-D1CD-51722303C3C4}"/>
              </a:ext>
            </a:extLst>
          </p:cNvPr>
          <p:cNvSpPr/>
          <p:nvPr/>
        </p:nvSpPr>
        <p:spPr>
          <a:xfrm rot="2415510">
            <a:off x="4463543" y="14048623"/>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Tree>
    <p:extLst>
      <p:ext uri="{BB962C8B-B14F-4D97-AF65-F5344CB8AC3E}">
        <p14:creationId xmlns:p14="http://schemas.microsoft.com/office/powerpoint/2010/main" val="36657396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F4FC8F8-A131-8F7D-4383-8B7AE1CF58CB}"/>
              </a:ext>
            </a:extLst>
          </p:cNvPr>
          <p:cNvGrpSpPr/>
          <p:nvPr/>
        </p:nvGrpSpPr>
        <p:grpSpPr>
          <a:xfrm>
            <a:off x="23877237" y="0"/>
            <a:ext cx="497139" cy="12001499"/>
            <a:chOff x="624473" y="0"/>
            <a:chExt cx="497139" cy="12001499"/>
          </a:xfrm>
          <a:solidFill>
            <a:srgbClr val="EA4663"/>
          </a:solidFill>
        </p:grpSpPr>
        <p:sp>
          <p:nvSpPr>
            <p:cNvPr id="9" name="Rectangle 8">
              <a:extLst>
                <a:ext uri="{FF2B5EF4-FFF2-40B4-BE49-F238E27FC236}">
                  <a16:creationId xmlns:a16="http://schemas.microsoft.com/office/drawing/2014/main" id="{9B36FEF4-B356-B749-A19D-E711E3743823}"/>
                </a:ext>
              </a:extLst>
            </p:cNvPr>
            <p:cNvSpPr/>
            <p:nvPr/>
          </p:nvSpPr>
          <p:spPr>
            <a:xfrm rot="16200000" flipV="1">
              <a:off x="15793" y="608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59EBECF-3A50-C4FD-AC3B-0C491FA6D0A3}"/>
                </a:ext>
              </a:extLst>
            </p:cNvPr>
            <p:cNvSpPr/>
            <p:nvPr/>
          </p:nvSpPr>
          <p:spPr>
            <a:xfrm rot="16200000" flipV="1">
              <a:off x="15793" y="4037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1" name="Rectangle 10">
              <a:extLst>
                <a:ext uri="{FF2B5EF4-FFF2-40B4-BE49-F238E27FC236}">
                  <a16:creationId xmlns:a16="http://schemas.microsoft.com/office/drawing/2014/main" id="{83F2A542-487C-40B9-083A-1FF1C4460D60}"/>
                </a:ext>
              </a:extLst>
            </p:cNvPr>
            <p:cNvSpPr/>
            <p:nvPr/>
          </p:nvSpPr>
          <p:spPr>
            <a:xfrm rot="16200000" flipV="1">
              <a:off x="15793" y="7466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32B8F9E4-A0BA-5C20-E5B5-CEC59981E53A}"/>
                </a:ext>
              </a:extLst>
            </p:cNvPr>
            <p:cNvSpPr/>
            <p:nvPr/>
          </p:nvSpPr>
          <p:spPr>
            <a:xfrm rot="16200000" flipV="1">
              <a:off x="15793" y="10895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Tree>
    <p:extLst>
      <p:ext uri="{BB962C8B-B14F-4D97-AF65-F5344CB8AC3E}">
        <p14:creationId xmlns:p14="http://schemas.microsoft.com/office/powerpoint/2010/main" val="36978800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F4FC8F8-A131-8F7D-4383-8B7AE1CF58CB}"/>
              </a:ext>
            </a:extLst>
          </p:cNvPr>
          <p:cNvGrpSpPr/>
          <p:nvPr/>
        </p:nvGrpSpPr>
        <p:grpSpPr>
          <a:xfrm>
            <a:off x="23877237" y="0"/>
            <a:ext cx="497139" cy="12001499"/>
            <a:chOff x="624473" y="0"/>
            <a:chExt cx="497139" cy="12001499"/>
          </a:xfrm>
          <a:solidFill>
            <a:srgbClr val="190D19"/>
          </a:solidFill>
        </p:grpSpPr>
        <p:sp>
          <p:nvSpPr>
            <p:cNvPr id="9" name="Rectangle 8">
              <a:extLst>
                <a:ext uri="{FF2B5EF4-FFF2-40B4-BE49-F238E27FC236}">
                  <a16:creationId xmlns:a16="http://schemas.microsoft.com/office/drawing/2014/main" id="{9B36FEF4-B356-B749-A19D-E711E3743823}"/>
                </a:ext>
              </a:extLst>
            </p:cNvPr>
            <p:cNvSpPr/>
            <p:nvPr/>
          </p:nvSpPr>
          <p:spPr>
            <a:xfrm rot="16200000" flipV="1">
              <a:off x="15793" y="608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59EBECF-3A50-C4FD-AC3B-0C491FA6D0A3}"/>
                </a:ext>
              </a:extLst>
            </p:cNvPr>
            <p:cNvSpPr/>
            <p:nvPr/>
          </p:nvSpPr>
          <p:spPr>
            <a:xfrm rot="16200000" flipV="1">
              <a:off x="15793" y="4037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1" name="Rectangle 10">
              <a:extLst>
                <a:ext uri="{FF2B5EF4-FFF2-40B4-BE49-F238E27FC236}">
                  <a16:creationId xmlns:a16="http://schemas.microsoft.com/office/drawing/2014/main" id="{83F2A542-487C-40B9-083A-1FF1C4460D60}"/>
                </a:ext>
              </a:extLst>
            </p:cNvPr>
            <p:cNvSpPr/>
            <p:nvPr/>
          </p:nvSpPr>
          <p:spPr>
            <a:xfrm rot="16200000" flipV="1">
              <a:off x="15793" y="7466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32B8F9E4-A0BA-5C20-E5B5-CEC59981E53A}"/>
                </a:ext>
              </a:extLst>
            </p:cNvPr>
            <p:cNvSpPr/>
            <p:nvPr/>
          </p:nvSpPr>
          <p:spPr>
            <a:xfrm rot="16200000" flipV="1">
              <a:off x="15793" y="10895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Tree>
    <p:extLst>
      <p:ext uri="{BB962C8B-B14F-4D97-AF65-F5344CB8AC3E}">
        <p14:creationId xmlns:p14="http://schemas.microsoft.com/office/powerpoint/2010/main" val="33596900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F4FC8F8-A131-8F7D-4383-8B7AE1CF58CB}"/>
              </a:ext>
            </a:extLst>
          </p:cNvPr>
          <p:cNvGrpSpPr/>
          <p:nvPr/>
        </p:nvGrpSpPr>
        <p:grpSpPr>
          <a:xfrm>
            <a:off x="23877237" y="0"/>
            <a:ext cx="497139" cy="12001499"/>
            <a:chOff x="624473" y="0"/>
            <a:chExt cx="497139" cy="12001499"/>
          </a:xfrm>
          <a:solidFill>
            <a:srgbClr val="EA4663"/>
          </a:solidFill>
        </p:grpSpPr>
        <p:sp>
          <p:nvSpPr>
            <p:cNvPr id="9" name="Rectangle 8">
              <a:extLst>
                <a:ext uri="{FF2B5EF4-FFF2-40B4-BE49-F238E27FC236}">
                  <a16:creationId xmlns:a16="http://schemas.microsoft.com/office/drawing/2014/main" id="{9B36FEF4-B356-B749-A19D-E711E3743823}"/>
                </a:ext>
              </a:extLst>
            </p:cNvPr>
            <p:cNvSpPr/>
            <p:nvPr/>
          </p:nvSpPr>
          <p:spPr>
            <a:xfrm rot="16200000" flipV="1">
              <a:off x="15793" y="608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59EBECF-3A50-C4FD-AC3B-0C491FA6D0A3}"/>
                </a:ext>
              </a:extLst>
            </p:cNvPr>
            <p:cNvSpPr/>
            <p:nvPr/>
          </p:nvSpPr>
          <p:spPr>
            <a:xfrm rot="16200000" flipV="1">
              <a:off x="15793" y="4037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1" name="Rectangle 10">
              <a:extLst>
                <a:ext uri="{FF2B5EF4-FFF2-40B4-BE49-F238E27FC236}">
                  <a16:creationId xmlns:a16="http://schemas.microsoft.com/office/drawing/2014/main" id="{83F2A542-487C-40B9-083A-1FF1C4460D60}"/>
                </a:ext>
              </a:extLst>
            </p:cNvPr>
            <p:cNvSpPr/>
            <p:nvPr/>
          </p:nvSpPr>
          <p:spPr>
            <a:xfrm rot="16200000" flipV="1">
              <a:off x="15793" y="7466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32B8F9E4-A0BA-5C20-E5B5-CEC59981E53A}"/>
                </a:ext>
              </a:extLst>
            </p:cNvPr>
            <p:cNvSpPr/>
            <p:nvPr/>
          </p:nvSpPr>
          <p:spPr>
            <a:xfrm rot="16200000" flipV="1">
              <a:off x="15793" y="10895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grpSp>
        <p:nvGrpSpPr>
          <p:cNvPr id="3" name="Group 2">
            <a:extLst>
              <a:ext uri="{FF2B5EF4-FFF2-40B4-BE49-F238E27FC236}">
                <a16:creationId xmlns:a16="http://schemas.microsoft.com/office/drawing/2014/main" id="{BED01AD9-D7CC-79F1-DA20-6564C65DE9F3}"/>
              </a:ext>
            </a:extLst>
          </p:cNvPr>
          <p:cNvGrpSpPr/>
          <p:nvPr/>
        </p:nvGrpSpPr>
        <p:grpSpPr>
          <a:xfrm>
            <a:off x="-9458" y="1716505"/>
            <a:ext cx="497139" cy="12001499"/>
            <a:chOff x="624473" y="0"/>
            <a:chExt cx="497139" cy="12001499"/>
          </a:xfrm>
          <a:solidFill>
            <a:srgbClr val="190D19"/>
          </a:solidFill>
        </p:grpSpPr>
        <p:sp>
          <p:nvSpPr>
            <p:cNvPr id="4" name="Rectangle 3">
              <a:extLst>
                <a:ext uri="{FF2B5EF4-FFF2-40B4-BE49-F238E27FC236}">
                  <a16:creationId xmlns:a16="http://schemas.microsoft.com/office/drawing/2014/main" id="{E673F41B-BC19-DC2C-C1D8-A82BD1D50335}"/>
                </a:ext>
              </a:extLst>
            </p:cNvPr>
            <p:cNvSpPr/>
            <p:nvPr/>
          </p:nvSpPr>
          <p:spPr>
            <a:xfrm rot="16200000" flipV="1">
              <a:off x="15793" y="608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 name="Rectangle 4">
              <a:extLst>
                <a:ext uri="{FF2B5EF4-FFF2-40B4-BE49-F238E27FC236}">
                  <a16:creationId xmlns:a16="http://schemas.microsoft.com/office/drawing/2014/main" id="{55426775-B2C6-E926-0614-E9CCB768F3E1}"/>
                </a:ext>
              </a:extLst>
            </p:cNvPr>
            <p:cNvSpPr/>
            <p:nvPr/>
          </p:nvSpPr>
          <p:spPr>
            <a:xfrm rot="16200000" flipV="1">
              <a:off x="15793" y="4037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 name="Rectangle 5">
              <a:extLst>
                <a:ext uri="{FF2B5EF4-FFF2-40B4-BE49-F238E27FC236}">
                  <a16:creationId xmlns:a16="http://schemas.microsoft.com/office/drawing/2014/main" id="{CCF0CDFC-B475-87D3-04A5-0C6F60E79987}"/>
                </a:ext>
              </a:extLst>
            </p:cNvPr>
            <p:cNvSpPr/>
            <p:nvPr/>
          </p:nvSpPr>
          <p:spPr>
            <a:xfrm rot="16200000" flipV="1">
              <a:off x="15793" y="7466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 name="Rectangle 6">
              <a:extLst>
                <a:ext uri="{FF2B5EF4-FFF2-40B4-BE49-F238E27FC236}">
                  <a16:creationId xmlns:a16="http://schemas.microsoft.com/office/drawing/2014/main" id="{6218A243-E0F3-5F2D-977E-A83241B4B412}"/>
                </a:ext>
              </a:extLst>
            </p:cNvPr>
            <p:cNvSpPr/>
            <p:nvPr/>
          </p:nvSpPr>
          <p:spPr>
            <a:xfrm rot="16200000" flipV="1">
              <a:off x="15793" y="10895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Tree>
    <p:extLst>
      <p:ext uri="{BB962C8B-B14F-4D97-AF65-F5344CB8AC3E}">
        <p14:creationId xmlns:p14="http://schemas.microsoft.com/office/powerpoint/2010/main" val="3677527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F4EEEE"/>
        </a:solidFill>
        <a:effectLst/>
      </p:bgPr>
    </p:bg>
    <p:spTree>
      <p:nvGrpSpPr>
        <p:cNvPr id="1" name=""/>
        <p:cNvGrpSpPr/>
        <p:nvPr/>
      </p:nvGrpSpPr>
      <p:grpSpPr>
        <a:xfrm>
          <a:off x="0" y="0"/>
          <a:ext cx="0" cy="0"/>
          <a:chOff x="0" y="0"/>
          <a:chExt cx="0" cy="0"/>
        </a:xfrm>
      </p:grpSpPr>
      <p:sp>
        <p:nvSpPr>
          <p:cNvPr id="429" name="Real estate…"/>
          <p:cNvSpPr>
            <a:spLocks noGrp="1"/>
          </p:cNvSpPr>
          <p:nvPr>
            <p:ph type="body" idx="4294967295"/>
          </p:nvPr>
        </p:nvSpPr>
        <p:spPr>
          <a:xfrm>
            <a:off x="381000" y="566738"/>
            <a:ext cx="17668875" cy="7613650"/>
          </a:xfrm>
          <a:prstGeom prst="rect">
            <a:avLst/>
          </a:prstGeom>
          <a:noFill/>
        </p:spPr>
        <p:txBody>
          <a:bodyPr anchor="t">
            <a:normAutofit/>
          </a:bodyPr>
          <a:lstStyle/>
          <a:p>
            <a:pPr marL="0" indent="0">
              <a:lnSpc>
                <a:spcPct val="80000"/>
              </a:lnSpc>
              <a:spcBef>
                <a:spcPts val="0"/>
              </a:spcBef>
              <a:buSzTx/>
              <a:buNone/>
              <a:defRPr sz="18000" spc="-360">
                <a:solidFill>
                  <a:srgbClr val="FFFFFF"/>
                </a:solidFill>
                <a:latin typeface="+mn-lt"/>
                <a:ea typeface="+mn-ea"/>
                <a:cs typeface="+mn-cs"/>
                <a:sym typeface="Everett Light"/>
              </a:defRPr>
            </a:pPr>
            <a:r>
              <a:rPr dirty="0">
                <a:solidFill>
                  <a:srgbClr val="190D19"/>
                </a:solidFill>
                <a:latin typeface="TWK Everett Light" panose="020B0204000000000000" pitchFamily="34" charset="77"/>
              </a:rPr>
              <a:t>Real estate</a:t>
            </a:r>
          </a:p>
          <a:p>
            <a:pPr marL="0" indent="0">
              <a:lnSpc>
                <a:spcPct val="80000"/>
              </a:lnSpc>
              <a:spcBef>
                <a:spcPts val="0"/>
              </a:spcBef>
              <a:buSzTx/>
              <a:buNone/>
              <a:defRPr sz="18000" spc="-360">
                <a:solidFill>
                  <a:srgbClr val="FFFFFF"/>
                </a:solidFill>
                <a:latin typeface="+mn-lt"/>
                <a:ea typeface="+mn-ea"/>
                <a:cs typeface="+mn-cs"/>
                <a:sym typeface="Everett Light"/>
              </a:defRPr>
            </a:pPr>
            <a:r>
              <a:rPr dirty="0">
                <a:solidFill>
                  <a:srgbClr val="190D19"/>
                </a:solidFill>
                <a:latin typeface="TWK Everett Light" panose="020B0204000000000000" pitchFamily="34" charset="77"/>
              </a:rPr>
              <a:t>development</a:t>
            </a:r>
          </a:p>
          <a:p>
            <a:pPr marL="0" indent="0">
              <a:lnSpc>
                <a:spcPct val="80000"/>
              </a:lnSpc>
              <a:spcBef>
                <a:spcPts val="0"/>
              </a:spcBef>
              <a:buSzTx/>
              <a:buNone/>
              <a:defRPr sz="18000" spc="-360">
                <a:solidFill>
                  <a:srgbClr val="FFFFFF"/>
                </a:solidFill>
                <a:latin typeface="+mn-lt"/>
                <a:ea typeface="+mn-ea"/>
                <a:cs typeface="+mn-cs"/>
                <a:sym typeface="Everett Light"/>
              </a:defRPr>
            </a:pPr>
            <a:r>
              <a:rPr dirty="0">
                <a:solidFill>
                  <a:srgbClr val="190D19"/>
                </a:solidFill>
                <a:latin typeface="TWK Everett Light" panose="020B0204000000000000" pitchFamily="34" charset="77"/>
              </a:rPr>
              <a:t>company</a:t>
            </a:r>
          </a:p>
        </p:txBody>
      </p:sp>
      <p:sp>
        <p:nvSpPr>
          <p:cNvPr id="2" name="Rectangle 1">
            <a:extLst>
              <a:ext uri="{FF2B5EF4-FFF2-40B4-BE49-F238E27FC236}">
                <a16:creationId xmlns:a16="http://schemas.microsoft.com/office/drawing/2014/main" id="{ACD9C929-3EBD-E1F4-FE8F-8FC02BDF41B3}"/>
              </a:ext>
            </a:extLst>
          </p:cNvPr>
          <p:cNvSpPr/>
          <p:nvPr/>
        </p:nvSpPr>
        <p:spPr>
          <a:xfrm rot="8760177">
            <a:off x="13669099" y="744369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3" name="Rectangle 2">
            <a:extLst>
              <a:ext uri="{FF2B5EF4-FFF2-40B4-BE49-F238E27FC236}">
                <a16:creationId xmlns:a16="http://schemas.microsoft.com/office/drawing/2014/main" id="{10C8392E-41D4-FD41-3841-9B457680519C}"/>
              </a:ext>
            </a:extLst>
          </p:cNvPr>
          <p:cNvSpPr/>
          <p:nvPr/>
        </p:nvSpPr>
        <p:spPr>
          <a:xfrm rot="21553374">
            <a:off x="16260699" y="418786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4" name="Rectangle 3">
            <a:extLst>
              <a:ext uri="{FF2B5EF4-FFF2-40B4-BE49-F238E27FC236}">
                <a16:creationId xmlns:a16="http://schemas.microsoft.com/office/drawing/2014/main" id="{4C6C83AC-3FE5-292C-A302-BE5199BC7B48}"/>
              </a:ext>
            </a:extLst>
          </p:cNvPr>
          <p:cNvSpPr/>
          <p:nvPr/>
        </p:nvSpPr>
        <p:spPr>
          <a:xfrm rot="4697179">
            <a:off x="20589489" y="5872678"/>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5" name="Rectangle 4">
            <a:extLst>
              <a:ext uri="{FF2B5EF4-FFF2-40B4-BE49-F238E27FC236}">
                <a16:creationId xmlns:a16="http://schemas.microsoft.com/office/drawing/2014/main" id="{11464DB8-CF4A-D827-BA9B-457D9B29C8B5}"/>
              </a:ext>
            </a:extLst>
          </p:cNvPr>
          <p:cNvSpPr/>
          <p:nvPr/>
        </p:nvSpPr>
        <p:spPr>
          <a:xfrm rot="19445612">
            <a:off x="20122472" y="799559"/>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6" name="Rectangle 5">
            <a:extLst>
              <a:ext uri="{FF2B5EF4-FFF2-40B4-BE49-F238E27FC236}">
                <a16:creationId xmlns:a16="http://schemas.microsoft.com/office/drawing/2014/main" id="{D51A48A3-96E3-492E-FDD1-E9B0C1919810}"/>
              </a:ext>
            </a:extLst>
          </p:cNvPr>
          <p:cNvSpPr/>
          <p:nvPr/>
        </p:nvSpPr>
        <p:spPr>
          <a:xfrm rot="5565842">
            <a:off x="16050244" y="-94066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7" name="Rectangle 6">
            <a:extLst>
              <a:ext uri="{FF2B5EF4-FFF2-40B4-BE49-F238E27FC236}">
                <a16:creationId xmlns:a16="http://schemas.microsoft.com/office/drawing/2014/main" id="{DFF9AE26-6B42-1B5C-A227-91307D2C1B45}"/>
              </a:ext>
            </a:extLst>
          </p:cNvPr>
          <p:cNvSpPr/>
          <p:nvPr/>
        </p:nvSpPr>
        <p:spPr>
          <a:xfrm rot="759852">
            <a:off x="21846540" y="12382225"/>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8" name="Rectangle 7">
            <a:extLst>
              <a:ext uri="{FF2B5EF4-FFF2-40B4-BE49-F238E27FC236}">
                <a16:creationId xmlns:a16="http://schemas.microsoft.com/office/drawing/2014/main" id="{7FAB6141-E576-C38F-8CEB-A97DAC166B0C}"/>
              </a:ext>
            </a:extLst>
          </p:cNvPr>
          <p:cNvSpPr/>
          <p:nvPr/>
        </p:nvSpPr>
        <p:spPr>
          <a:xfrm rot="6375293">
            <a:off x="16749491" y="1006799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pic>
        <p:nvPicPr>
          <p:cNvPr id="10" name="Picture 9">
            <a:extLst>
              <a:ext uri="{FF2B5EF4-FFF2-40B4-BE49-F238E27FC236}">
                <a16:creationId xmlns:a16="http://schemas.microsoft.com/office/drawing/2014/main" id="{E41E78FE-59DD-D8B3-B87F-6DE5F1449E4C}"/>
              </a:ext>
            </a:extLst>
          </p:cNvPr>
          <p:cNvPicPr>
            <a:picLocks noChangeAspect="1"/>
          </p:cNvPicPr>
          <p:nvPr/>
        </p:nvPicPr>
        <p:blipFill>
          <a:blip r:embed="rId2"/>
          <a:stretch>
            <a:fillRect/>
          </a:stretch>
        </p:blipFill>
        <p:spPr>
          <a:xfrm>
            <a:off x="753035" y="12228077"/>
            <a:ext cx="3953436" cy="787822"/>
          </a:xfrm>
          <a:prstGeom prst="rect">
            <a:avLst/>
          </a:prstGeom>
        </p:spPr>
      </p:pic>
    </p:spTree>
    <p:extLst>
      <p:ext uri="{BB962C8B-B14F-4D97-AF65-F5344CB8AC3E}">
        <p14:creationId xmlns:p14="http://schemas.microsoft.com/office/powerpoint/2010/main" val="3267436720"/>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C50F83-E963-AF68-6F27-E5C14465F78F}"/>
              </a:ext>
            </a:extLst>
          </p:cNvPr>
          <p:cNvSpPr/>
          <p:nvPr/>
        </p:nvSpPr>
        <p:spPr>
          <a:xfrm rot="5938905">
            <a:off x="15745611" y="10219765"/>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4" name="Rectangle 3">
            <a:extLst>
              <a:ext uri="{FF2B5EF4-FFF2-40B4-BE49-F238E27FC236}">
                <a16:creationId xmlns:a16="http://schemas.microsoft.com/office/drawing/2014/main" id="{685191D3-E552-10C3-72B8-50226CC3F837}"/>
              </a:ext>
            </a:extLst>
          </p:cNvPr>
          <p:cNvSpPr/>
          <p:nvPr/>
        </p:nvSpPr>
        <p:spPr>
          <a:xfrm rot="2774871">
            <a:off x="17044999" y="4848326"/>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5" name="Rectangle 4">
            <a:extLst>
              <a:ext uri="{FF2B5EF4-FFF2-40B4-BE49-F238E27FC236}">
                <a16:creationId xmlns:a16="http://schemas.microsoft.com/office/drawing/2014/main" id="{21BC4F72-64EA-EA7D-912A-20CC7C3FCE9F}"/>
              </a:ext>
            </a:extLst>
          </p:cNvPr>
          <p:cNvSpPr/>
          <p:nvPr/>
        </p:nvSpPr>
        <p:spPr>
          <a:xfrm rot="8023079">
            <a:off x="20624384" y="8210363"/>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6" name="Rectangle 5">
            <a:extLst>
              <a:ext uri="{FF2B5EF4-FFF2-40B4-BE49-F238E27FC236}">
                <a16:creationId xmlns:a16="http://schemas.microsoft.com/office/drawing/2014/main" id="{954C241D-AC95-BD9D-6693-E5FF5DF943FE}"/>
              </a:ext>
            </a:extLst>
          </p:cNvPr>
          <p:cNvSpPr/>
          <p:nvPr/>
        </p:nvSpPr>
        <p:spPr>
          <a:xfrm rot="1977822">
            <a:off x="21628430" y="2359685"/>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7" name="Rectangle 6">
            <a:extLst>
              <a:ext uri="{FF2B5EF4-FFF2-40B4-BE49-F238E27FC236}">
                <a16:creationId xmlns:a16="http://schemas.microsoft.com/office/drawing/2014/main" id="{12A75D56-6089-2F37-378F-5BF53BE619D0}"/>
              </a:ext>
            </a:extLst>
          </p:cNvPr>
          <p:cNvSpPr/>
          <p:nvPr/>
        </p:nvSpPr>
        <p:spPr>
          <a:xfrm rot="9067901">
            <a:off x="18109830" y="-523113"/>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8" name="Rectangle 7">
            <a:extLst>
              <a:ext uri="{FF2B5EF4-FFF2-40B4-BE49-F238E27FC236}">
                <a16:creationId xmlns:a16="http://schemas.microsoft.com/office/drawing/2014/main" id="{261ADC3D-0502-AA46-0782-AFECB518990D}"/>
              </a:ext>
            </a:extLst>
          </p:cNvPr>
          <p:cNvSpPr/>
          <p:nvPr/>
        </p:nvSpPr>
        <p:spPr>
          <a:xfrm rot="1977822">
            <a:off x="19154172" y="13206978"/>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Tree>
    <p:extLst>
      <p:ext uri="{BB962C8B-B14F-4D97-AF65-F5344CB8AC3E}">
        <p14:creationId xmlns:p14="http://schemas.microsoft.com/office/powerpoint/2010/main" val="41616765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C50F83-E963-AF68-6F27-E5C14465F78F}"/>
              </a:ext>
            </a:extLst>
          </p:cNvPr>
          <p:cNvSpPr/>
          <p:nvPr/>
        </p:nvSpPr>
        <p:spPr>
          <a:xfrm rot="8678536">
            <a:off x="17044998" y="10671768"/>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4" name="Rectangle 3">
            <a:extLst>
              <a:ext uri="{FF2B5EF4-FFF2-40B4-BE49-F238E27FC236}">
                <a16:creationId xmlns:a16="http://schemas.microsoft.com/office/drawing/2014/main" id="{685191D3-E552-10C3-72B8-50226CC3F837}"/>
              </a:ext>
            </a:extLst>
          </p:cNvPr>
          <p:cNvSpPr/>
          <p:nvPr/>
        </p:nvSpPr>
        <p:spPr>
          <a:xfrm rot="7635966">
            <a:off x="17904402" y="4383105"/>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5" name="Rectangle 4">
            <a:extLst>
              <a:ext uri="{FF2B5EF4-FFF2-40B4-BE49-F238E27FC236}">
                <a16:creationId xmlns:a16="http://schemas.microsoft.com/office/drawing/2014/main" id="{21BC4F72-64EA-EA7D-912A-20CC7C3FCE9F}"/>
              </a:ext>
            </a:extLst>
          </p:cNvPr>
          <p:cNvSpPr/>
          <p:nvPr/>
        </p:nvSpPr>
        <p:spPr>
          <a:xfrm rot="12884174">
            <a:off x="21201900" y="8208781"/>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6" name="Rectangle 5">
            <a:extLst>
              <a:ext uri="{FF2B5EF4-FFF2-40B4-BE49-F238E27FC236}">
                <a16:creationId xmlns:a16="http://schemas.microsoft.com/office/drawing/2014/main" id="{954C241D-AC95-BD9D-6693-E5FF5DF943FE}"/>
              </a:ext>
            </a:extLst>
          </p:cNvPr>
          <p:cNvSpPr/>
          <p:nvPr/>
        </p:nvSpPr>
        <p:spPr>
          <a:xfrm rot="6838917">
            <a:off x="21846540" y="2505951"/>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7" name="Rectangle 6">
            <a:extLst>
              <a:ext uri="{FF2B5EF4-FFF2-40B4-BE49-F238E27FC236}">
                <a16:creationId xmlns:a16="http://schemas.microsoft.com/office/drawing/2014/main" id="{12A75D56-6089-2F37-378F-5BF53BE619D0}"/>
              </a:ext>
            </a:extLst>
          </p:cNvPr>
          <p:cNvSpPr/>
          <p:nvPr/>
        </p:nvSpPr>
        <p:spPr>
          <a:xfrm rot="13928996">
            <a:off x="16645053" y="-822266"/>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8" name="Rectangle 7">
            <a:extLst>
              <a:ext uri="{FF2B5EF4-FFF2-40B4-BE49-F238E27FC236}">
                <a16:creationId xmlns:a16="http://schemas.microsoft.com/office/drawing/2014/main" id="{261ADC3D-0502-AA46-0782-AFECB518990D}"/>
              </a:ext>
            </a:extLst>
          </p:cNvPr>
          <p:cNvSpPr/>
          <p:nvPr/>
        </p:nvSpPr>
        <p:spPr>
          <a:xfrm rot="6838917">
            <a:off x="19423105" y="13182600"/>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Tree>
    <p:extLst>
      <p:ext uri="{BB962C8B-B14F-4D97-AF65-F5344CB8AC3E}">
        <p14:creationId xmlns:p14="http://schemas.microsoft.com/office/powerpoint/2010/main" val="16486014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Straight Connector 38">
            <a:extLst>
              <a:ext uri="{FF2B5EF4-FFF2-40B4-BE49-F238E27FC236}">
                <a16:creationId xmlns:a16="http://schemas.microsoft.com/office/drawing/2014/main" id="{7D82AE36-74CF-251D-45F4-FF7A2A6F9C98}"/>
              </a:ext>
            </a:extLst>
          </p:cNvPr>
          <p:cNvCxnSpPr>
            <a:cxnSpLocks/>
          </p:cNvCxnSpPr>
          <p:nvPr/>
        </p:nvCxnSpPr>
        <p:spPr>
          <a:xfrm>
            <a:off x="986259" y="6518511"/>
            <a:ext cx="23397741" cy="0"/>
          </a:xfrm>
          <a:prstGeom prst="line">
            <a:avLst/>
          </a:prstGeom>
          <a:noFill/>
          <a:ln w="25400" cap="flat">
            <a:solidFill>
              <a:srgbClr val="190D19"/>
            </a:solidFill>
            <a:prstDash val="solid"/>
            <a:miter lim="400000"/>
          </a:ln>
          <a:effectLst/>
          <a:sp3d/>
        </p:spPr>
        <p:style>
          <a:lnRef idx="0">
            <a:scrgbClr r="0" g="0" b="0"/>
          </a:lnRef>
          <a:fillRef idx="0">
            <a:scrgbClr r="0" g="0" b="0"/>
          </a:fillRef>
          <a:effectRef idx="0">
            <a:scrgbClr r="0" g="0" b="0"/>
          </a:effectRef>
          <a:fontRef idx="none"/>
        </p:style>
      </p:cxnSp>
      <p:sp>
        <p:nvSpPr>
          <p:cNvPr id="599" name="Acquisition of land for speculative development in the future CBD of Bratislava"/>
          <p:cNvSpPr txBox="1"/>
          <p:nvPr/>
        </p:nvSpPr>
        <p:spPr>
          <a:xfrm>
            <a:off x="923701" y="10748750"/>
            <a:ext cx="3863672" cy="1270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a:lnSpc>
                <a:spcPct val="100000"/>
              </a:lnSpc>
            </a:pPr>
            <a:r>
              <a:rPr dirty="0">
                <a:solidFill>
                  <a:srgbClr val="23181C"/>
                </a:solidFill>
                <a:latin typeface="TWK Everett Light" panose="020B0204000000000000" pitchFamily="34" charset="77"/>
              </a:rPr>
              <a:t>Acquisition of land for speculative development in the future CBD of Bratislava </a:t>
            </a:r>
          </a:p>
        </p:txBody>
      </p:sp>
      <p:sp>
        <p:nvSpPr>
          <p:cNvPr id="600" name="Company establishment and first acquisition"/>
          <p:cNvSpPr txBox="1"/>
          <p:nvPr/>
        </p:nvSpPr>
        <p:spPr>
          <a:xfrm>
            <a:off x="882824" y="9675422"/>
            <a:ext cx="4391545" cy="11204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fontScale="92500"/>
          </a:bodyPr>
          <a:lstStyle>
            <a:lvl1pPr algn="l">
              <a:lnSpc>
                <a:spcPct val="90000"/>
              </a:lnSpc>
              <a:defRPr sz="3000" b="0">
                <a:solidFill>
                  <a:srgbClr val="B42F51"/>
                </a:solidFill>
                <a:latin typeface="Everett Regular"/>
                <a:ea typeface="Everett Regular"/>
                <a:cs typeface="Everett Regular"/>
                <a:sym typeface="Everett Regular"/>
              </a:defRPr>
            </a:lvl1pPr>
          </a:lstStyle>
          <a:p>
            <a:r>
              <a:rPr dirty="0">
                <a:solidFill>
                  <a:srgbClr val="EA4663"/>
                </a:solidFill>
                <a:latin typeface="TWK Everett Light" panose="020B0204000000000000" pitchFamily="34" charset="77"/>
              </a:rPr>
              <a:t>Company establishment and first acquisition</a:t>
            </a:r>
          </a:p>
        </p:txBody>
      </p:sp>
      <p:sp>
        <p:nvSpPr>
          <p:cNvPr id="601" name="Completion of 20,000 m² GLA of office development with 100% occupancy in projects BBC III and BBC I"/>
          <p:cNvSpPr txBox="1"/>
          <p:nvPr/>
        </p:nvSpPr>
        <p:spPr>
          <a:xfrm>
            <a:off x="4213346" y="1964029"/>
            <a:ext cx="3558020" cy="14363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a:lnSpc>
                <a:spcPct val="100000"/>
              </a:lnSpc>
            </a:pPr>
            <a:r>
              <a:rPr dirty="0">
                <a:solidFill>
                  <a:srgbClr val="190D19"/>
                </a:solidFill>
                <a:latin typeface="TWK Everett Light" panose="020B0204000000000000" pitchFamily="34" charset="77"/>
              </a:rPr>
              <a:t>Completion of 20,000 m² GLA of office development with 100% occupancy in projects BBC III and BBC I </a:t>
            </a:r>
          </a:p>
        </p:txBody>
      </p:sp>
      <p:sp>
        <p:nvSpPr>
          <p:cNvPr id="602" name="First completed project"/>
          <p:cNvSpPr txBox="1"/>
          <p:nvPr/>
        </p:nvSpPr>
        <p:spPr>
          <a:xfrm>
            <a:off x="4219738" y="948329"/>
            <a:ext cx="3603676" cy="11204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90000"/>
              </a:lnSpc>
              <a:defRPr sz="3000" b="0">
                <a:solidFill>
                  <a:srgbClr val="B42F51"/>
                </a:solidFill>
                <a:latin typeface="Everett Regular"/>
                <a:ea typeface="Everett Regular"/>
                <a:cs typeface="Everett Regular"/>
                <a:sym typeface="Everett Regular"/>
              </a:defRPr>
            </a:lvl1pPr>
          </a:lstStyle>
          <a:p>
            <a:r>
              <a:rPr dirty="0">
                <a:solidFill>
                  <a:srgbClr val="EA4663"/>
                </a:solidFill>
                <a:latin typeface="TWK Everett Light" panose="020B0204000000000000" pitchFamily="34" charset="77"/>
              </a:rPr>
              <a:t>First completed project</a:t>
            </a:r>
          </a:p>
        </p:txBody>
      </p:sp>
      <p:sp>
        <p:nvSpPr>
          <p:cNvPr id="603" name="Completion of 38,000 m² GLA of office development with 100% occupancy in project BBC V…"/>
          <p:cNvSpPr txBox="1"/>
          <p:nvPr/>
        </p:nvSpPr>
        <p:spPr>
          <a:xfrm>
            <a:off x="7202105" y="10748750"/>
            <a:ext cx="4429728" cy="19143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fontScale="92500" lnSpcReduction="20000"/>
          </a:bodyPr>
          <a:lstStyle/>
          <a:p>
            <a:pPr algn="l">
              <a:lnSpc>
                <a:spcPct val="110000"/>
              </a:lnSpc>
              <a:spcBef>
                <a:spcPts val="1000"/>
              </a:spcBef>
              <a:defRPr sz="2000" b="0">
                <a:solidFill>
                  <a:srgbClr val="4E4C50"/>
                </a:solidFill>
                <a:latin typeface="Everett Regular"/>
                <a:ea typeface="Everett Regular"/>
                <a:cs typeface="Everett Regular"/>
                <a:sym typeface="Everett Regular"/>
              </a:defRPr>
            </a:pPr>
            <a:r>
              <a:rPr sz="2000" b="0" dirty="0">
                <a:solidFill>
                  <a:srgbClr val="23181C"/>
                </a:solidFill>
                <a:latin typeface="TWK Everett Light" panose="020B0204000000000000" pitchFamily="34" charset="77"/>
              </a:rPr>
              <a:t>Completion of 38,000 m² GLA of office development with 100% occupancy in project BBC V </a:t>
            </a:r>
          </a:p>
          <a:p>
            <a:pPr algn="l">
              <a:lnSpc>
                <a:spcPct val="110000"/>
              </a:lnSpc>
              <a:spcBef>
                <a:spcPts val="1000"/>
              </a:spcBef>
              <a:defRPr sz="2000" b="0">
                <a:solidFill>
                  <a:srgbClr val="4E4C50"/>
                </a:solidFill>
                <a:latin typeface="Everett Regular"/>
                <a:ea typeface="Everett Regular"/>
                <a:cs typeface="Everett Regular"/>
                <a:sym typeface="Everett Regular"/>
              </a:defRPr>
            </a:pPr>
            <a:r>
              <a:rPr sz="2000" b="0" dirty="0">
                <a:solidFill>
                  <a:srgbClr val="23181C"/>
                </a:solidFill>
                <a:latin typeface="TWK Everett Light" panose="020B0204000000000000" pitchFamily="34" charset="77"/>
              </a:rPr>
              <a:t>Package </a:t>
            </a:r>
            <a:r>
              <a:rPr sz="2000" b="0" dirty="0" err="1">
                <a:solidFill>
                  <a:srgbClr val="23181C"/>
                </a:solidFill>
                <a:latin typeface="TWK Everett Light" panose="020B0204000000000000" pitchFamily="34" charset="77"/>
              </a:rPr>
              <a:t>deinvestment</a:t>
            </a:r>
            <a:r>
              <a:rPr sz="2000" b="0" dirty="0">
                <a:solidFill>
                  <a:srgbClr val="23181C"/>
                </a:solidFill>
                <a:latin typeface="TWK Everett Light" panose="020B0204000000000000" pitchFamily="34" charset="77"/>
              </a:rPr>
              <a:t> of projects BBC III, BBC IV and BBC V to Heitman </a:t>
            </a:r>
          </a:p>
        </p:txBody>
      </p:sp>
      <p:sp>
        <p:nvSpPr>
          <p:cNvPr id="604" name="First  reinvestment"/>
          <p:cNvSpPr txBox="1"/>
          <p:nvPr/>
        </p:nvSpPr>
        <p:spPr>
          <a:xfrm>
            <a:off x="7221197" y="9675422"/>
            <a:ext cx="4391544" cy="11204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p>
            <a:pPr algn="l">
              <a:lnSpc>
                <a:spcPct val="90000"/>
              </a:lnSpc>
              <a:defRPr sz="3000" b="0">
                <a:solidFill>
                  <a:srgbClr val="B42F51"/>
                </a:solidFill>
                <a:latin typeface="Everett Regular"/>
                <a:ea typeface="Everett Regular"/>
                <a:cs typeface="Everett Regular"/>
                <a:sym typeface="Everett Regular"/>
              </a:defRPr>
            </a:pPr>
            <a:r>
              <a:rPr b="0" dirty="0">
                <a:solidFill>
                  <a:srgbClr val="EA4663"/>
                </a:solidFill>
                <a:latin typeface="TWK Everett Light" panose="020B0204000000000000" pitchFamily="34" charset="77"/>
              </a:rPr>
              <a:t>First </a:t>
            </a:r>
            <a:br>
              <a:rPr b="0" dirty="0">
                <a:solidFill>
                  <a:srgbClr val="EA4663"/>
                </a:solidFill>
                <a:latin typeface="TWK Everett Light" panose="020B0204000000000000" pitchFamily="34" charset="77"/>
              </a:rPr>
            </a:br>
            <a:r>
              <a:rPr b="0" dirty="0">
                <a:solidFill>
                  <a:srgbClr val="EA4663"/>
                </a:solidFill>
                <a:latin typeface="TWK Everett Light" panose="020B0204000000000000" pitchFamily="34" charset="77"/>
              </a:rPr>
              <a:t>reinvestment</a:t>
            </a:r>
          </a:p>
        </p:txBody>
      </p:sp>
      <p:sp>
        <p:nvSpPr>
          <p:cNvPr id="605" name="Acquisition of plot in size 6.0 ha in the wider city center of Bratislava. Project for 1,200 residential units and 30,000 m2 GLA of office development"/>
          <p:cNvSpPr txBox="1"/>
          <p:nvPr/>
        </p:nvSpPr>
        <p:spPr>
          <a:xfrm>
            <a:off x="9843945" y="1964029"/>
            <a:ext cx="3684510" cy="18525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lnSpcReduction="10000"/>
          </a:bodyPr>
          <a:lstStyle>
            <a:lvl1pPr algn="l">
              <a:lnSpc>
                <a:spcPct val="70000"/>
              </a:lnSpc>
              <a:defRPr sz="2000" b="0">
                <a:solidFill>
                  <a:srgbClr val="4E4C50"/>
                </a:solidFill>
                <a:latin typeface="Everett Regular"/>
                <a:ea typeface="Everett Regular"/>
                <a:cs typeface="Everett Regular"/>
                <a:sym typeface="Everett Regular"/>
              </a:defRPr>
            </a:lvl1pPr>
          </a:lstStyle>
          <a:p>
            <a:pPr>
              <a:lnSpc>
                <a:spcPct val="100000"/>
              </a:lnSpc>
            </a:pPr>
            <a:r>
              <a:rPr dirty="0">
                <a:solidFill>
                  <a:srgbClr val="23181C"/>
                </a:solidFill>
                <a:latin typeface="TWK Everett Light" panose="020B0204000000000000" pitchFamily="34" charset="77"/>
              </a:rPr>
              <a:t>Acquisition of plot in size 6.0 ha in the wider city center of Bratislava. Project for 1,200 residential units and 30,000 m2 GLA of office development </a:t>
            </a:r>
          </a:p>
        </p:txBody>
      </p:sp>
      <p:sp>
        <p:nvSpPr>
          <p:cNvPr id="606" name="Next stage of acquisition"/>
          <p:cNvSpPr txBox="1"/>
          <p:nvPr/>
        </p:nvSpPr>
        <p:spPr>
          <a:xfrm>
            <a:off x="9824937" y="948329"/>
            <a:ext cx="4086428" cy="11204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90000"/>
              </a:lnSpc>
              <a:defRPr sz="3000" b="0">
                <a:solidFill>
                  <a:srgbClr val="B42F51"/>
                </a:solidFill>
                <a:latin typeface="Everett Regular"/>
                <a:ea typeface="Everett Regular"/>
                <a:cs typeface="Everett Regular"/>
                <a:sym typeface="Everett Regular"/>
              </a:defRPr>
            </a:lvl1pPr>
          </a:lstStyle>
          <a:p>
            <a:r>
              <a:rPr dirty="0">
                <a:solidFill>
                  <a:srgbClr val="EA4663"/>
                </a:solidFill>
                <a:latin typeface="TWK Everett Light" panose="020B0204000000000000" pitchFamily="34" charset="77"/>
              </a:rPr>
              <a:t>Next stage of acquisition</a:t>
            </a:r>
          </a:p>
        </p:txBody>
      </p:sp>
      <p:sp>
        <p:nvSpPr>
          <p:cNvPr id="607" name="Acquisition of Buda Square, 17,600 m² GLA of office space"/>
          <p:cNvSpPr txBox="1"/>
          <p:nvPr/>
        </p:nvSpPr>
        <p:spPr>
          <a:xfrm>
            <a:off x="12892972" y="10748750"/>
            <a:ext cx="3863672" cy="14363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a:lnSpc>
                <a:spcPct val="100000"/>
              </a:lnSpc>
            </a:pPr>
            <a:r>
              <a:rPr dirty="0">
                <a:solidFill>
                  <a:srgbClr val="190D19"/>
                </a:solidFill>
                <a:latin typeface="TWK Everett Light" panose="020B0204000000000000" pitchFamily="34" charset="77"/>
              </a:rPr>
              <a:t>Acquisition of Buda Square, 17,600 m² GLA of office space </a:t>
            </a:r>
          </a:p>
        </p:txBody>
      </p:sp>
      <p:sp>
        <p:nvSpPr>
          <p:cNvPr id="608" name="Budapest office market entry"/>
          <p:cNvSpPr txBox="1"/>
          <p:nvPr/>
        </p:nvSpPr>
        <p:spPr>
          <a:xfrm>
            <a:off x="12899364" y="9675422"/>
            <a:ext cx="4391545" cy="1270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p>
            <a:pPr algn="l">
              <a:lnSpc>
                <a:spcPct val="90000"/>
              </a:lnSpc>
              <a:defRPr sz="3000" b="0">
                <a:solidFill>
                  <a:srgbClr val="B42F51"/>
                </a:solidFill>
                <a:latin typeface="Everett Regular"/>
                <a:ea typeface="Everett Regular"/>
                <a:cs typeface="Everett Regular"/>
                <a:sym typeface="Everett Regular"/>
              </a:defRPr>
            </a:pPr>
            <a:r>
              <a:rPr b="0" dirty="0">
                <a:solidFill>
                  <a:srgbClr val="EA4663"/>
                </a:solidFill>
                <a:latin typeface="TWK Everett Light" panose="020B0204000000000000" pitchFamily="34" charset="77"/>
              </a:rPr>
              <a:t>Budapest office</a:t>
            </a:r>
            <a:br>
              <a:rPr b="0" dirty="0">
                <a:solidFill>
                  <a:srgbClr val="EA4663"/>
                </a:solidFill>
                <a:latin typeface="TWK Everett Light" panose="020B0204000000000000" pitchFamily="34" charset="77"/>
              </a:rPr>
            </a:br>
            <a:r>
              <a:rPr b="0" dirty="0">
                <a:solidFill>
                  <a:srgbClr val="EA4663"/>
                </a:solidFill>
                <a:latin typeface="TWK Everett Light" panose="020B0204000000000000" pitchFamily="34" charset="77"/>
              </a:rPr>
              <a:t>market entry</a:t>
            </a:r>
          </a:p>
        </p:txBody>
      </p:sp>
      <p:sp>
        <p:nvSpPr>
          <p:cNvPr id="609" name="Completion of 134 family houses in suburban area of Bratislava, 20,000 m² NIA"/>
          <p:cNvSpPr txBox="1"/>
          <p:nvPr/>
        </p:nvSpPr>
        <p:spPr>
          <a:xfrm>
            <a:off x="15563643" y="1964029"/>
            <a:ext cx="3863672" cy="13447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a:lnSpc>
                <a:spcPct val="100000"/>
              </a:lnSpc>
            </a:pPr>
            <a:r>
              <a:rPr dirty="0">
                <a:solidFill>
                  <a:srgbClr val="190D19"/>
                </a:solidFill>
                <a:latin typeface="TWK Everett Light" panose="020B0204000000000000" pitchFamily="34" charset="77"/>
              </a:rPr>
              <a:t>Completion of 134 family houses in suburban area of Bratislava, 20,000 m² NIA </a:t>
            </a:r>
          </a:p>
        </p:txBody>
      </p:sp>
      <p:sp>
        <p:nvSpPr>
          <p:cNvPr id="610" name="134 family houses delivered"/>
          <p:cNvSpPr txBox="1"/>
          <p:nvPr/>
        </p:nvSpPr>
        <p:spPr>
          <a:xfrm>
            <a:off x="15544635" y="948329"/>
            <a:ext cx="4391545" cy="11204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90000"/>
              </a:lnSpc>
              <a:defRPr sz="3000" b="0">
                <a:solidFill>
                  <a:srgbClr val="B42F51"/>
                </a:solidFill>
                <a:latin typeface="Everett Regular"/>
                <a:ea typeface="Everett Regular"/>
                <a:cs typeface="Everett Regular"/>
                <a:sym typeface="Everett Regular"/>
              </a:defRPr>
            </a:lvl1pPr>
          </a:lstStyle>
          <a:p>
            <a:r>
              <a:rPr dirty="0">
                <a:solidFill>
                  <a:srgbClr val="EA4663"/>
                </a:solidFill>
                <a:latin typeface="TWK Everett Light" panose="020B0204000000000000" pitchFamily="34" charset="77"/>
              </a:rPr>
              <a:t>134 family houses delivered</a:t>
            </a:r>
          </a:p>
        </p:txBody>
      </p:sp>
      <p:sp>
        <p:nvSpPr>
          <p:cNvPr id="611" name="Deinvestment of Buda Quare to CIB Leasing,  member of Intesa Sanpaolo"/>
          <p:cNvSpPr txBox="1"/>
          <p:nvPr/>
        </p:nvSpPr>
        <p:spPr>
          <a:xfrm>
            <a:off x="18590869" y="10748750"/>
            <a:ext cx="3558020" cy="22799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a:lnSpc>
                <a:spcPct val="100000"/>
              </a:lnSpc>
            </a:pPr>
            <a:r>
              <a:rPr dirty="0" err="1">
                <a:solidFill>
                  <a:srgbClr val="190D19"/>
                </a:solidFill>
                <a:latin typeface="TWK Everett Light" panose="020B0204000000000000" pitchFamily="34" charset="77"/>
              </a:rPr>
              <a:t>Deinvestment</a:t>
            </a:r>
            <a:r>
              <a:rPr dirty="0">
                <a:solidFill>
                  <a:srgbClr val="190D19"/>
                </a:solidFill>
                <a:latin typeface="TWK Everett Light" panose="020B0204000000000000" pitchFamily="34" charset="77"/>
              </a:rPr>
              <a:t> of Buda </a:t>
            </a:r>
            <a:r>
              <a:rPr dirty="0" err="1">
                <a:solidFill>
                  <a:srgbClr val="190D19"/>
                </a:solidFill>
                <a:latin typeface="TWK Everett Light" panose="020B0204000000000000" pitchFamily="34" charset="77"/>
              </a:rPr>
              <a:t>Quare</a:t>
            </a:r>
            <a:r>
              <a:rPr dirty="0">
                <a:solidFill>
                  <a:srgbClr val="190D19"/>
                </a:solidFill>
                <a:latin typeface="TWK Everett Light" panose="020B0204000000000000" pitchFamily="34" charset="77"/>
              </a:rPr>
              <a:t> to CIB Leasing,  member of Intesa Sanpaolo </a:t>
            </a:r>
          </a:p>
        </p:txBody>
      </p:sp>
      <p:sp>
        <p:nvSpPr>
          <p:cNvPr id="612" name="Buda square deinvestment"/>
          <p:cNvSpPr txBox="1"/>
          <p:nvPr/>
        </p:nvSpPr>
        <p:spPr>
          <a:xfrm>
            <a:off x="18577532" y="9675422"/>
            <a:ext cx="4391545" cy="1270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90000"/>
              </a:lnSpc>
              <a:defRPr sz="3000" b="0">
                <a:solidFill>
                  <a:srgbClr val="B42F51"/>
                </a:solidFill>
                <a:latin typeface="Everett Regular"/>
                <a:ea typeface="Everett Regular"/>
                <a:cs typeface="Everett Regular"/>
                <a:sym typeface="Everett Regular"/>
              </a:defRPr>
            </a:lvl1pPr>
          </a:lstStyle>
          <a:p>
            <a:r>
              <a:rPr dirty="0">
                <a:solidFill>
                  <a:srgbClr val="EA4663"/>
                </a:solidFill>
                <a:latin typeface="TWK Everett Light" panose="020B0204000000000000" pitchFamily="34" charset="77"/>
              </a:rPr>
              <a:t>Buda square </a:t>
            </a:r>
            <a:endParaRPr lang="sk-SK" dirty="0">
              <a:solidFill>
                <a:srgbClr val="EA4663"/>
              </a:solidFill>
              <a:latin typeface="TWK Everett Light" panose="020B0204000000000000" pitchFamily="34" charset="77"/>
            </a:endParaRPr>
          </a:p>
          <a:p>
            <a:r>
              <a:rPr dirty="0" err="1">
                <a:solidFill>
                  <a:srgbClr val="EA4663"/>
                </a:solidFill>
                <a:latin typeface="TWK Everett Light" panose="020B0204000000000000" pitchFamily="34" charset="77"/>
              </a:rPr>
              <a:t>deinvestment</a:t>
            </a:r>
            <a:endParaRPr dirty="0">
              <a:solidFill>
                <a:srgbClr val="EA4663"/>
              </a:solidFill>
              <a:latin typeface="TWK Everett Light" panose="020B0204000000000000" pitchFamily="34" charset="77"/>
            </a:endParaRPr>
          </a:p>
        </p:txBody>
      </p:sp>
      <p:sp>
        <p:nvSpPr>
          <p:cNvPr id="613" name="1999"/>
          <p:cNvSpPr txBox="1"/>
          <p:nvPr/>
        </p:nvSpPr>
        <p:spPr>
          <a:xfrm>
            <a:off x="4167689" y="3849986"/>
            <a:ext cx="3603677" cy="18007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r>
              <a:rPr dirty="0">
                <a:solidFill>
                  <a:srgbClr val="EA4663"/>
                </a:solidFill>
                <a:latin typeface="TWK Everett" panose="020B0204000000000000" pitchFamily="34" charset="77"/>
              </a:rPr>
              <a:t>1999</a:t>
            </a:r>
          </a:p>
        </p:txBody>
      </p:sp>
      <p:sp>
        <p:nvSpPr>
          <p:cNvPr id="614" name="2005"/>
          <p:cNvSpPr txBox="1"/>
          <p:nvPr/>
        </p:nvSpPr>
        <p:spPr>
          <a:xfrm>
            <a:off x="9806502" y="3849986"/>
            <a:ext cx="3603676" cy="18007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r>
              <a:rPr dirty="0">
                <a:solidFill>
                  <a:srgbClr val="EA4663"/>
                </a:solidFill>
                <a:latin typeface="TWK Everett" panose="020B0204000000000000" pitchFamily="34" charset="77"/>
              </a:rPr>
              <a:t>2005</a:t>
            </a:r>
          </a:p>
        </p:txBody>
      </p:sp>
      <p:sp>
        <p:nvSpPr>
          <p:cNvPr id="615" name="2007"/>
          <p:cNvSpPr txBox="1"/>
          <p:nvPr/>
        </p:nvSpPr>
        <p:spPr>
          <a:xfrm>
            <a:off x="15526199" y="3849986"/>
            <a:ext cx="3603676" cy="15284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r>
              <a:rPr dirty="0">
                <a:solidFill>
                  <a:srgbClr val="EA4663"/>
                </a:solidFill>
                <a:latin typeface="TWK Everett" panose="020B0204000000000000" pitchFamily="34" charset="77"/>
              </a:rPr>
              <a:t>2007</a:t>
            </a:r>
          </a:p>
        </p:txBody>
      </p:sp>
      <p:sp>
        <p:nvSpPr>
          <p:cNvPr id="616" name="2009"/>
          <p:cNvSpPr txBox="1"/>
          <p:nvPr/>
        </p:nvSpPr>
        <p:spPr>
          <a:xfrm>
            <a:off x="20500406" y="3849986"/>
            <a:ext cx="3603676" cy="14249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r>
              <a:rPr dirty="0">
                <a:solidFill>
                  <a:srgbClr val="EA4663"/>
                </a:solidFill>
                <a:latin typeface="TWK Everett" panose="020B0204000000000000" pitchFamily="34" charset="77"/>
              </a:rPr>
              <a:t>2009</a:t>
            </a:r>
          </a:p>
        </p:txBody>
      </p:sp>
      <p:sp>
        <p:nvSpPr>
          <p:cNvPr id="617" name="1996"/>
          <p:cNvSpPr txBox="1"/>
          <p:nvPr/>
        </p:nvSpPr>
        <p:spPr>
          <a:xfrm>
            <a:off x="878837" y="8317292"/>
            <a:ext cx="4086428" cy="1270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r>
              <a:rPr dirty="0">
                <a:solidFill>
                  <a:srgbClr val="EA4663"/>
                </a:solidFill>
                <a:latin typeface="TWK Everett" panose="020B0204000000000000" pitchFamily="34" charset="77"/>
              </a:rPr>
              <a:t>1996</a:t>
            </a:r>
          </a:p>
        </p:txBody>
      </p:sp>
      <p:sp>
        <p:nvSpPr>
          <p:cNvPr id="618" name="2004"/>
          <p:cNvSpPr txBox="1"/>
          <p:nvPr/>
        </p:nvSpPr>
        <p:spPr>
          <a:xfrm>
            <a:off x="7219949" y="8317292"/>
            <a:ext cx="4086428" cy="140984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r>
              <a:rPr dirty="0">
                <a:solidFill>
                  <a:srgbClr val="EA4663"/>
                </a:solidFill>
                <a:latin typeface="TWK Everett" panose="020B0204000000000000" pitchFamily="34" charset="77"/>
              </a:rPr>
              <a:t>2004</a:t>
            </a:r>
          </a:p>
        </p:txBody>
      </p:sp>
      <p:sp>
        <p:nvSpPr>
          <p:cNvPr id="619" name="2006"/>
          <p:cNvSpPr txBox="1"/>
          <p:nvPr/>
        </p:nvSpPr>
        <p:spPr>
          <a:xfrm>
            <a:off x="12898116" y="8317292"/>
            <a:ext cx="4429728" cy="18007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r>
              <a:rPr dirty="0">
                <a:solidFill>
                  <a:srgbClr val="EA4663"/>
                </a:solidFill>
                <a:latin typeface="TWK Everett" panose="020B0204000000000000" pitchFamily="34" charset="77"/>
              </a:rPr>
              <a:t>2006</a:t>
            </a:r>
          </a:p>
        </p:txBody>
      </p:sp>
      <p:sp>
        <p:nvSpPr>
          <p:cNvPr id="620" name="2008"/>
          <p:cNvSpPr txBox="1"/>
          <p:nvPr/>
        </p:nvSpPr>
        <p:spPr>
          <a:xfrm>
            <a:off x="18576284" y="8317292"/>
            <a:ext cx="4538738" cy="15274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r>
              <a:rPr dirty="0">
                <a:solidFill>
                  <a:srgbClr val="EA4663"/>
                </a:solidFill>
                <a:latin typeface="TWK Everett" panose="020B0204000000000000" pitchFamily="34" charset="77"/>
              </a:rPr>
              <a:t>2008</a:t>
            </a:r>
          </a:p>
        </p:txBody>
      </p:sp>
      <p:sp>
        <p:nvSpPr>
          <p:cNvPr id="621" name="Laying of foundation stone"/>
          <p:cNvSpPr txBox="1"/>
          <p:nvPr/>
        </p:nvSpPr>
        <p:spPr>
          <a:xfrm>
            <a:off x="20537850" y="1964029"/>
            <a:ext cx="2409082" cy="13447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a:lnSpc>
                <a:spcPct val="100000"/>
              </a:lnSpc>
            </a:pPr>
            <a:r>
              <a:rPr dirty="0">
                <a:solidFill>
                  <a:srgbClr val="23181C"/>
                </a:solidFill>
                <a:latin typeface="TWK Everett Light" panose="020B0204000000000000" pitchFamily="34" charset="77"/>
              </a:rPr>
              <a:t>Laying of foundation stone </a:t>
            </a:r>
          </a:p>
        </p:txBody>
      </p:sp>
      <p:sp>
        <p:nvSpPr>
          <p:cNvPr id="622" name="Central"/>
          <p:cNvSpPr txBox="1"/>
          <p:nvPr/>
        </p:nvSpPr>
        <p:spPr>
          <a:xfrm>
            <a:off x="20518842" y="1005119"/>
            <a:ext cx="4391544" cy="6883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r>
              <a:rPr dirty="0">
                <a:solidFill>
                  <a:srgbClr val="EA4663"/>
                </a:solidFill>
                <a:latin typeface="TWK Everett Light" panose="020B0204000000000000" pitchFamily="34" charset="77"/>
              </a:rPr>
              <a:t>Central</a:t>
            </a:r>
          </a:p>
        </p:txBody>
      </p:sp>
      <p:sp>
        <p:nvSpPr>
          <p:cNvPr id="3" name="Rectangle 2">
            <a:extLst>
              <a:ext uri="{FF2B5EF4-FFF2-40B4-BE49-F238E27FC236}">
                <a16:creationId xmlns:a16="http://schemas.microsoft.com/office/drawing/2014/main" id="{87343F27-A5D5-7A7F-FC09-2A7694D99085}"/>
              </a:ext>
            </a:extLst>
          </p:cNvPr>
          <p:cNvSpPr/>
          <p:nvPr/>
        </p:nvSpPr>
        <p:spPr>
          <a:xfrm rot="5400000" flipV="1">
            <a:off x="431793" y="6710293"/>
            <a:ext cx="1436012" cy="327080"/>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9" name="Rectangle 8">
            <a:extLst>
              <a:ext uri="{FF2B5EF4-FFF2-40B4-BE49-F238E27FC236}">
                <a16:creationId xmlns:a16="http://schemas.microsoft.com/office/drawing/2014/main" id="{4251B663-A0F4-017D-0BF3-1B60A01B08E8}"/>
              </a:ext>
            </a:extLst>
          </p:cNvPr>
          <p:cNvSpPr/>
          <p:nvPr/>
        </p:nvSpPr>
        <p:spPr>
          <a:xfrm rot="5400000" flipV="1">
            <a:off x="3787840" y="5999650"/>
            <a:ext cx="1436012" cy="327080"/>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8" name="Rectangle 17">
            <a:extLst>
              <a:ext uri="{FF2B5EF4-FFF2-40B4-BE49-F238E27FC236}">
                <a16:creationId xmlns:a16="http://schemas.microsoft.com/office/drawing/2014/main" id="{E0489959-F452-4365-8D48-F092458B6E24}"/>
              </a:ext>
            </a:extLst>
          </p:cNvPr>
          <p:cNvSpPr/>
          <p:nvPr/>
        </p:nvSpPr>
        <p:spPr>
          <a:xfrm rot="5400000" flipV="1">
            <a:off x="6805730" y="6710293"/>
            <a:ext cx="1436012" cy="327080"/>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1" name="Rectangle 20">
            <a:extLst>
              <a:ext uri="{FF2B5EF4-FFF2-40B4-BE49-F238E27FC236}">
                <a16:creationId xmlns:a16="http://schemas.microsoft.com/office/drawing/2014/main" id="{7EF763DA-D934-EAA6-95B0-9EC7F0E7C74F}"/>
              </a:ext>
            </a:extLst>
          </p:cNvPr>
          <p:cNvSpPr/>
          <p:nvPr/>
        </p:nvSpPr>
        <p:spPr>
          <a:xfrm rot="5400000" flipV="1">
            <a:off x="9381782" y="5999650"/>
            <a:ext cx="1436012" cy="327080"/>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4" name="Rectangle 23">
            <a:extLst>
              <a:ext uri="{FF2B5EF4-FFF2-40B4-BE49-F238E27FC236}">
                <a16:creationId xmlns:a16="http://schemas.microsoft.com/office/drawing/2014/main" id="{0448531F-FCDF-0507-7B0E-C81AA39C67C5}"/>
              </a:ext>
            </a:extLst>
          </p:cNvPr>
          <p:cNvSpPr/>
          <p:nvPr/>
        </p:nvSpPr>
        <p:spPr>
          <a:xfrm rot="5400000" flipV="1">
            <a:off x="12410117" y="6710293"/>
            <a:ext cx="1436012" cy="327080"/>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5" name="Rectangle 24">
            <a:extLst>
              <a:ext uri="{FF2B5EF4-FFF2-40B4-BE49-F238E27FC236}">
                <a16:creationId xmlns:a16="http://schemas.microsoft.com/office/drawing/2014/main" id="{700EE850-F624-6B78-ADFC-BF8DA74E3F75}"/>
              </a:ext>
            </a:extLst>
          </p:cNvPr>
          <p:cNvSpPr/>
          <p:nvPr/>
        </p:nvSpPr>
        <p:spPr>
          <a:xfrm rot="5400000" flipV="1">
            <a:off x="15094323" y="5999650"/>
            <a:ext cx="1436012" cy="327080"/>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7" name="Rectangle 26">
            <a:extLst>
              <a:ext uri="{FF2B5EF4-FFF2-40B4-BE49-F238E27FC236}">
                <a16:creationId xmlns:a16="http://schemas.microsoft.com/office/drawing/2014/main" id="{D4624BE4-810F-A9FA-5E18-14E7A6BACFCC}"/>
              </a:ext>
            </a:extLst>
          </p:cNvPr>
          <p:cNvSpPr/>
          <p:nvPr/>
        </p:nvSpPr>
        <p:spPr>
          <a:xfrm rot="5400000" flipV="1">
            <a:off x="18083330" y="6710293"/>
            <a:ext cx="1436012" cy="327080"/>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8" name="Rectangle 27">
            <a:extLst>
              <a:ext uri="{FF2B5EF4-FFF2-40B4-BE49-F238E27FC236}">
                <a16:creationId xmlns:a16="http://schemas.microsoft.com/office/drawing/2014/main" id="{C02E7309-249E-DB68-14A7-3371EBEDB351}"/>
              </a:ext>
            </a:extLst>
          </p:cNvPr>
          <p:cNvSpPr/>
          <p:nvPr/>
        </p:nvSpPr>
        <p:spPr>
          <a:xfrm rot="5400000" flipV="1">
            <a:off x="20098943" y="5999650"/>
            <a:ext cx="1436012" cy="327080"/>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018777781"/>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 name="Completion of 20,000 m² GLA of Orange HQ and ProCare…"/>
          <p:cNvSpPr txBox="1"/>
          <p:nvPr/>
        </p:nvSpPr>
        <p:spPr>
          <a:xfrm>
            <a:off x="893269" y="10643320"/>
            <a:ext cx="3647127" cy="28101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p>
            <a:pPr marL="0" marR="0" lvl="0" indent="0" algn="l" defTabSz="821531" rtl="0" eaLnBrk="1" fontAlgn="auto" latinLnBrk="0" hangingPunct="0">
              <a:lnSpc>
                <a:spcPct val="100000"/>
              </a:lnSpc>
              <a:spcBef>
                <a:spcPts val="1000"/>
              </a:spcBef>
              <a:spcAft>
                <a:spcPts val="0"/>
              </a:spcAft>
              <a:buClrTx/>
              <a:buSzTx/>
              <a:buFontTx/>
              <a:buNone/>
              <a:tabLst/>
              <a:defRPr sz="2000" b="0">
                <a:solidFill>
                  <a:srgbClr val="4E4C50"/>
                </a:solidFill>
                <a:latin typeface="Everett Regular"/>
                <a:ea typeface="Everett Regular"/>
                <a:cs typeface="Everett Regular"/>
                <a:sym typeface="Everett Regular"/>
              </a:defRPr>
            </a:pPr>
            <a:r>
              <a:rPr kumimoji="0" sz="2000" b="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Completion of 20,000 m² GLA of Orange HQ and ProCare</a:t>
            </a:r>
          </a:p>
          <a:p>
            <a:pPr marL="0" marR="0" lvl="0" indent="0" algn="l" defTabSz="821531" rtl="0" eaLnBrk="1" fontAlgn="auto" latinLnBrk="0" hangingPunct="0">
              <a:lnSpc>
                <a:spcPct val="100000"/>
              </a:lnSpc>
              <a:spcBef>
                <a:spcPts val="1000"/>
              </a:spcBef>
              <a:spcAft>
                <a:spcPts val="0"/>
              </a:spcAft>
              <a:buClrTx/>
              <a:buSzTx/>
              <a:buFontTx/>
              <a:buNone/>
              <a:tabLst/>
              <a:defRPr sz="2000" b="0">
                <a:solidFill>
                  <a:srgbClr val="4E4C50"/>
                </a:solidFill>
                <a:latin typeface="Everett Regular"/>
                <a:ea typeface="Everett Regular"/>
                <a:cs typeface="Everett Regular"/>
                <a:sym typeface="Everett Regular"/>
              </a:defRPr>
            </a:pPr>
            <a:r>
              <a:rPr kumimoji="0" sz="2000" b="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Grand opening of Central  shopping cent</a:t>
            </a:r>
            <a:r>
              <a:rPr kumimoji="0" lang="sk-SK" sz="2000" b="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e</a:t>
            </a:r>
            <a:r>
              <a:rPr kumimoji="0" sz="2000" b="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r in October </a:t>
            </a:r>
          </a:p>
        </p:txBody>
      </p:sp>
      <p:sp>
        <p:nvSpPr>
          <p:cNvPr id="638" name="Completion of Central shopping and office"/>
          <p:cNvSpPr txBox="1"/>
          <p:nvPr/>
        </p:nvSpPr>
        <p:spPr>
          <a:xfrm>
            <a:off x="917224" y="9612048"/>
            <a:ext cx="4391544" cy="1120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90000"/>
              </a:lnSpc>
              <a:defRPr sz="3000" b="0">
                <a:solidFill>
                  <a:srgbClr val="B42F51"/>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90000"/>
              </a:lnSpc>
              <a:spcBef>
                <a:spcPts val="0"/>
              </a:spcBef>
              <a:spcAft>
                <a:spcPts val="0"/>
              </a:spcAft>
              <a:buClrTx/>
              <a:buSzTx/>
              <a:buFontTx/>
              <a:buNone/>
              <a:tabLst/>
              <a:defRPr/>
            </a:pPr>
            <a:r>
              <a:rPr kumimoji="0" sz="3000" u="none" strike="noStrike" kern="0" cap="none" spc="0" normalizeH="0" baseline="0" noProof="0" dirty="0">
                <a:ln>
                  <a:noFill/>
                </a:ln>
                <a:solidFill>
                  <a:srgbClr val="EA4663"/>
                </a:solidFill>
                <a:effectLst/>
                <a:uLnTx/>
                <a:uFillTx/>
                <a:latin typeface="TWK Everett Light" panose="020B0204000000000000" pitchFamily="34" charset="77"/>
                <a:sym typeface="Everett Regular"/>
              </a:rPr>
              <a:t>Completion of Central shopping and office</a:t>
            </a:r>
          </a:p>
        </p:txBody>
      </p:sp>
      <p:sp>
        <p:nvSpPr>
          <p:cNvPr id="639" name="Opening of the 222-room hotel within Central project in May…"/>
          <p:cNvSpPr txBox="1"/>
          <p:nvPr/>
        </p:nvSpPr>
        <p:spPr>
          <a:xfrm>
            <a:off x="2585095" y="1963334"/>
            <a:ext cx="3863672" cy="21467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p>
            <a:pPr marL="0" marR="0" lvl="0" indent="0" algn="l" defTabSz="821531" rtl="0" eaLnBrk="1" fontAlgn="auto" latinLnBrk="0" hangingPunct="0">
              <a:lnSpc>
                <a:spcPct val="100000"/>
              </a:lnSpc>
              <a:spcBef>
                <a:spcPts val="1000"/>
              </a:spcBef>
              <a:spcAft>
                <a:spcPts val="0"/>
              </a:spcAft>
              <a:buClrTx/>
              <a:buSzTx/>
              <a:buFontTx/>
              <a:buNone/>
              <a:tabLst/>
              <a:defRPr sz="2000" b="0">
                <a:solidFill>
                  <a:srgbClr val="4E4C50"/>
                </a:solidFill>
                <a:latin typeface="Everett Regular"/>
                <a:ea typeface="Everett Regular"/>
                <a:cs typeface="Everett Regular"/>
                <a:sym typeface="Everett Regular"/>
              </a:defRPr>
            </a:pPr>
            <a:r>
              <a:rPr kumimoji="0" sz="2000" b="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Opening of the 222-room hotel within Central project in May </a:t>
            </a:r>
          </a:p>
          <a:p>
            <a:pPr marL="0" marR="0" lvl="0" indent="0" algn="l" defTabSz="821531" rtl="0" eaLnBrk="1" fontAlgn="auto" latinLnBrk="0" hangingPunct="0">
              <a:lnSpc>
                <a:spcPct val="100000"/>
              </a:lnSpc>
              <a:spcBef>
                <a:spcPts val="1000"/>
              </a:spcBef>
              <a:spcAft>
                <a:spcPts val="0"/>
              </a:spcAft>
              <a:buClrTx/>
              <a:buSzTx/>
              <a:buFontTx/>
              <a:buNone/>
              <a:tabLst/>
              <a:defRPr sz="2000" b="0">
                <a:solidFill>
                  <a:srgbClr val="4E4C50"/>
                </a:solidFill>
                <a:latin typeface="Everett Regular"/>
                <a:ea typeface="Everett Regular"/>
                <a:cs typeface="Everett Regular"/>
                <a:sym typeface="Everett Regular"/>
              </a:defRPr>
            </a:pPr>
            <a:r>
              <a:rPr kumimoji="0" sz="2000" b="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Central office </a:t>
            </a:r>
            <a:r>
              <a:rPr kumimoji="0" sz="2000" b="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deinvested</a:t>
            </a:r>
            <a:r>
              <a:rPr kumimoji="0" sz="2000" b="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to Tatra Asset Management </a:t>
            </a:r>
          </a:p>
        </p:txBody>
      </p:sp>
      <p:sp>
        <p:nvSpPr>
          <p:cNvPr id="640" name="Lindner hotel gallery Central"/>
          <p:cNvSpPr txBox="1"/>
          <p:nvPr/>
        </p:nvSpPr>
        <p:spPr>
          <a:xfrm>
            <a:off x="2566087" y="931164"/>
            <a:ext cx="4391544" cy="11204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p>
            <a:pPr marL="0" marR="0" lvl="0" indent="0" algn="l"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sz="3000" b="0" u="none" strike="noStrike" kern="0" cap="none" spc="0" normalizeH="0" baseline="0" noProof="0" dirty="0">
                <a:ln>
                  <a:noFill/>
                </a:ln>
                <a:solidFill>
                  <a:srgbClr val="EA4663"/>
                </a:solidFill>
                <a:effectLst/>
                <a:uLnTx/>
                <a:uFillTx/>
                <a:latin typeface="TWK Everett Light" panose="020B0204000000000000" pitchFamily="34" charset="77"/>
                <a:sym typeface="Everett Regular"/>
              </a:rPr>
              <a:t>Lindner hotel</a:t>
            </a:r>
            <a:br>
              <a:rPr kumimoji="0" sz="3000" b="0" u="none" strike="noStrike" kern="0" cap="none" spc="0" normalizeH="0" baseline="0" noProof="0" dirty="0">
                <a:ln>
                  <a:noFill/>
                </a:ln>
                <a:solidFill>
                  <a:srgbClr val="EA4663"/>
                </a:solidFill>
                <a:effectLst/>
                <a:uLnTx/>
                <a:uFillTx/>
                <a:latin typeface="TWK Everett Light" panose="020B0204000000000000" pitchFamily="34" charset="77"/>
                <a:sym typeface="Everett Regular"/>
              </a:rPr>
            </a:br>
            <a:r>
              <a:rPr kumimoji="0" sz="3000" b="0" u="none" strike="noStrike" kern="0" cap="none" spc="0" normalizeH="0" baseline="0" noProof="0" dirty="0">
                <a:ln>
                  <a:noFill/>
                </a:ln>
                <a:solidFill>
                  <a:srgbClr val="EA4663"/>
                </a:solidFill>
                <a:effectLst/>
                <a:uLnTx/>
                <a:uFillTx/>
                <a:latin typeface="TWK Everett Light" panose="020B0204000000000000" pitchFamily="34" charset="77"/>
                <a:sym typeface="Everett Regular"/>
              </a:rPr>
              <a:t>gallery Central</a:t>
            </a:r>
          </a:p>
        </p:txBody>
      </p:sp>
      <p:sp>
        <p:nvSpPr>
          <p:cNvPr id="641" name="Deinvestment of Central shopping center to Allianz Real Estate"/>
          <p:cNvSpPr txBox="1"/>
          <p:nvPr/>
        </p:nvSpPr>
        <p:spPr>
          <a:xfrm>
            <a:off x="5370632" y="10643320"/>
            <a:ext cx="3265891" cy="21467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100000"/>
              </a:lnSpc>
              <a:spcBef>
                <a:spcPts val="0"/>
              </a:spcBef>
              <a:spcAft>
                <a:spcPts val="0"/>
              </a:spcAft>
              <a:buClrTx/>
              <a:buSzTx/>
              <a:buFontTx/>
              <a:buNone/>
              <a:tabLst/>
              <a:defRPr/>
            </a:pPr>
            <a:r>
              <a:rPr kumimoji="0" sz="200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Deinvestment</a:t>
            </a:r>
            <a:r>
              <a:rPr kumimoji="0" sz="200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of Central shopping center to Allianz Real Estate </a:t>
            </a:r>
          </a:p>
        </p:txBody>
      </p:sp>
      <p:sp>
        <p:nvSpPr>
          <p:cNvPr id="642" name="Central  shopping"/>
          <p:cNvSpPr txBox="1"/>
          <p:nvPr/>
        </p:nvSpPr>
        <p:spPr>
          <a:xfrm>
            <a:off x="5364323" y="9612048"/>
            <a:ext cx="3548450" cy="1033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p>
            <a:pPr marL="0" marR="0" lvl="0" indent="0" algn="l"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sz="3000" b="0" u="none" strike="noStrike" kern="0" cap="none" spc="0" normalizeH="0" baseline="0" noProof="0" dirty="0">
                <a:ln>
                  <a:noFill/>
                </a:ln>
                <a:solidFill>
                  <a:srgbClr val="EA4663"/>
                </a:solidFill>
                <a:effectLst/>
                <a:uLnTx/>
                <a:uFillTx/>
                <a:latin typeface="TWK Everett Light" panose="020B0204000000000000" pitchFamily="34" charset="77"/>
                <a:sym typeface="Everett Regular"/>
              </a:rPr>
              <a:t>Central </a:t>
            </a:r>
            <a:br>
              <a:rPr kumimoji="0" sz="3000" b="0" u="none" strike="noStrike" kern="0" cap="none" spc="0" normalizeH="0" baseline="0" noProof="0" dirty="0">
                <a:ln>
                  <a:noFill/>
                </a:ln>
                <a:solidFill>
                  <a:srgbClr val="EA4663"/>
                </a:solidFill>
                <a:effectLst/>
                <a:uLnTx/>
                <a:uFillTx/>
                <a:latin typeface="TWK Everett Light" panose="020B0204000000000000" pitchFamily="34" charset="77"/>
                <a:sym typeface="Everett Regular"/>
              </a:rPr>
            </a:br>
            <a:r>
              <a:rPr kumimoji="0" sz="3000" b="0" u="none" strike="noStrike" kern="0" cap="none" spc="0" normalizeH="0" baseline="0" noProof="0" dirty="0">
                <a:ln>
                  <a:noFill/>
                </a:ln>
                <a:solidFill>
                  <a:srgbClr val="EA4663"/>
                </a:solidFill>
                <a:effectLst/>
                <a:uLnTx/>
                <a:uFillTx/>
                <a:latin typeface="TWK Everett Light" panose="020B0204000000000000" pitchFamily="34" charset="77"/>
                <a:sym typeface="Everett Regular"/>
              </a:rPr>
              <a:t>shopping</a:t>
            </a:r>
          </a:p>
        </p:txBody>
      </p:sp>
      <p:sp>
        <p:nvSpPr>
          <p:cNvPr id="643" name="Deinvestment of Central shopping center to Allianz Real Estate…"/>
          <p:cNvSpPr txBox="1"/>
          <p:nvPr/>
        </p:nvSpPr>
        <p:spPr>
          <a:xfrm>
            <a:off x="7855891" y="1963334"/>
            <a:ext cx="4137781" cy="19751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p>
            <a:pPr marL="0" marR="0" lvl="0" indent="0" algn="l" defTabSz="821531" rtl="0" eaLnBrk="1" fontAlgn="auto" latinLnBrk="0" hangingPunct="0">
              <a:lnSpc>
                <a:spcPct val="100000"/>
              </a:lnSpc>
              <a:spcBef>
                <a:spcPts val="1000"/>
              </a:spcBef>
              <a:spcAft>
                <a:spcPts val="0"/>
              </a:spcAft>
              <a:buClrTx/>
              <a:buSzTx/>
              <a:buFontTx/>
              <a:buNone/>
              <a:tabLst/>
              <a:defRPr sz="2000" b="0">
                <a:solidFill>
                  <a:srgbClr val="4E4C50"/>
                </a:solidFill>
                <a:latin typeface="Everett Regular"/>
                <a:ea typeface="Everett Regular"/>
                <a:cs typeface="Everett Regular"/>
                <a:sym typeface="Everett Regular"/>
              </a:defRPr>
            </a:pPr>
            <a:r>
              <a:rPr kumimoji="0" sz="2000" b="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Deinvestment</a:t>
            </a:r>
            <a:r>
              <a:rPr kumimoji="0" sz="2000" b="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of Central shopping center to Allianz Real Estate </a:t>
            </a:r>
          </a:p>
          <a:p>
            <a:pPr marL="0" marR="0" lvl="0" indent="0" algn="l" defTabSz="821531" rtl="0" eaLnBrk="1" fontAlgn="auto" latinLnBrk="0" hangingPunct="0">
              <a:lnSpc>
                <a:spcPct val="100000"/>
              </a:lnSpc>
              <a:spcBef>
                <a:spcPts val="1000"/>
              </a:spcBef>
              <a:spcAft>
                <a:spcPts val="0"/>
              </a:spcAft>
              <a:buClrTx/>
              <a:buSzTx/>
              <a:buFontTx/>
              <a:buNone/>
              <a:tabLst/>
              <a:defRPr sz="2000" b="0">
                <a:solidFill>
                  <a:srgbClr val="4E4C50"/>
                </a:solidFill>
                <a:latin typeface="Everett Regular"/>
                <a:ea typeface="Everett Regular"/>
                <a:cs typeface="Everett Regular"/>
                <a:sym typeface="Everett Regular"/>
              </a:defRPr>
            </a:pPr>
            <a:r>
              <a:rPr kumimoji="0" sz="2000" b="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Acquisition of the plot for office development in CBD, The Mill </a:t>
            </a:r>
          </a:p>
        </p:txBody>
      </p:sp>
      <p:sp>
        <p:nvSpPr>
          <p:cNvPr id="644" name="New Istropolis, further stage of acquisitions"/>
          <p:cNvSpPr txBox="1"/>
          <p:nvPr/>
        </p:nvSpPr>
        <p:spPr>
          <a:xfrm>
            <a:off x="7874479" y="976513"/>
            <a:ext cx="4391545" cy="11204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90000"/>
              </a:lnSpc>
              <a:defRPr sz="3000" b="0">
                <a:solidFill>
                  <a:srgbClr val="B42F51"/>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90000"/>
              </a:lnSpc>
              <a:spcBef>
                <a:spcPts val="0"/>
              </a:spcBef>
              <a:spcAft>
                <a:spcPts val="0"/>
              </a:spcAft>
              <a:buClrTx/>
              <a:buSzTx/>
              <a:buFontTx/>
              <a:buNone/>
              <a:tabLst/>
              <a:defRPr/>
            </a:pPr>
            <a:r>
              <a:rPr kumimoji="0" sz="3000" u="none" strike="noStrike" kern="0" cap="none" spc="0" normalizeH="0" baseline="0" noProof="0" dirty="0">
                <a:ln>
                  <a:noFill/>
                </a:ln>
                <a:solidFill>
                  <a:srgbClr val="EA4663"/>
                </a:solidFill>
                <a:effectLst/>
                <a:uLnTx/>
                <a:uFillTx/>
                <a:latin typeface="TWK Everett Light" panose="020B0204000000000000" pitchFamily="34" charset="77"/>
                <a:sym typeface="Everett Regular"/>
              </a:rPr>
              <a:t>New Istropolis, further stage of acquisitions</a:t>
            </a:r>
          </a:p>
        </p:txBody>
      </p:sp>
      <p:sp>
        <p:nvSpPr>
          <p:cNvPr id="645" name="Grand opening of revitalization of the most important subway below the Trnavske Myto, the main traffic and pedestrian hub in Bratislava"/>
          <p:cNvSpPr txBox="1"/>
          <p:nvPr/>
        </p:nvSpPr>
        <p:spPr>
          <a:xfrm>
            <a:off x="9593730" y="10643320"/>
            <a:ext cx="3863672" cy="198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100000"/>
              </a:lnSpc>
              <a:spcBef>
                <a:spcPts val="0"/>
              </a:spcBef>
              <a:spcAft>
                <a:spcPts val="0"/>
              </a:spcAft>
              <a:buClrTx/>
              <a:buSzTx/>
              <a:buFontTx/>
              <a:buNone/>
              <a:tabLst/>
              <a:defRPr/>
            </a:pPr>
            <a:r>
              <a:rPr kumimoji="0" sz="200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Grand opening of revitalization of the most important subway below the </a:t>
            </a:r>
            <a:r>
              <a:rPr kumimoji="0" sz="200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Trnavsk</a:t>
            </a:r>
            <a:r>
              <a:rPr kumimoji="0" lang="sk-SK" sz="200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é</a:t>
            </a:r>
            <a:r>
              <a:rPr kumimoji="0" sz="200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M</a:t>
            </a:r>
            <a:r>
              <a:rPr kumimoji="0" lang="sk-SK" sz="200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ý</a:t>
            </a:r>
            <a:r>
              <a:rPr kumimoji="0" sz="200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to, the main traffic and pedestrian hub in Bratislava </a:t>
            </a:r>
          </a:p>
        </p:txBody>
      </p:sp>
      <p:sp>
        <p:nvSpPr>
          <p:cNvPr id="646" name="Trnavske myto…"/>
          <p:cNvSpPr txBox="1"/>
          <p:nvPr/>
        </p:nvSpPr>
        <p:spPr>
          <a:xfrm>
            <a:off x="9600121" y="9612048"/>
            <a:ext cx="4391545" cy="1270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p>
            <a:pPr marL="0" marR="0" lvl="0" indent="0" algn="l"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sz="3000" b="0" u="none" strike="noStrike" kern="0" cap="none" spc="0" normalizeH="0" baseline="0" noProof="0" dirty="0" err="1">
                <a:ln>
                  <a:noFill/>
                </a:ln>
                <a:solidFill>
                  <a:srgbClr val="EA4663"/>
                </a:solidFill>
                <a:effectLst/>
                <a:uLnTx/>
                <a:uFillTx/>
                <a:latin typeface="TWK Everett Light" panose="020B0204000000000000" pitchFamily="34" charset="77"/>
                <a:sym typeface="Everett Regular"/>
              </a:rPr>
              <a:t>Trnavske</a:t>
            </a:r>
            <a:r>
              <a:rPr kumimoji="0" sz="3000" b="0" u="none" strike="noStrike" kern="0" cap="none" spc="0" normalizeH="0" baseline="0" noProof="0" dirty="0">
                <a:ln>
                  <a:noFill/>
                </a:ln>
                <a:solidFill>
                  <a:srgbClr val="EA4663"/>
                </a:solidFill>
                <a:effectLst/>
                <a:uLnTx/>
                <a:uFillTx/>
                <a:latin typeface="TWK Everett Light" panose="020B0204000000000000" pitchFamily="34" charset="77"/>
                <a:sym typeface="Everett Regular"/>
              </a:rPr>
              <a:t> </a:t>
            </a:r>
            <a:r>
              <a:rPr kumimoji="0" sz="3000" b="0" u="none" strike="noStrike" kern="0" cap="none" spc="0" normalizeH="0" baseline="0" noProof="0" dirty="0" err="1">
                <a:ln>
                  <a:noFill/>
                </a:ln>
                <a:solidFill>
                  <a:srgbClr val="EA4663"/>
                </a:solidFill>
                <a:effectLst/>
                <a:uLnTx/>
                <a:uFillTx/>
                <a:latin typeface="TWK Everett Light" panose="020B0204000000000000" pitchFamily="34" charset="77"/>
                <a:sym typeface="Everett Regular"/>
              </a:rPr>
              <a:t>myto</a:t>
            </a:r>
            <a:endParaRPr kumimoji="0" sz="3000" b="0" u="none" strike="noStrike" kern="0" cap="none" spc="0" normalizeH="0" baseline="0" noProof="0" dirty="0">
              <a:ln>
                <a:noFill/>
              </a:ln>
              <a:solidFill>
                <a:srgbClr val="EA4663"/>
              </a:solidFill>
              <a:effectLst/>
              <a:uLnTx/>
              <a:uFillTx/>
              <a:latin typeface="TWK Everett Light" panose="020B0204000000000000" pitchFamily="34" charset="77"/>
              <a:sym typeface="Everett Regular"/>
            </a:endParaRPr>
          </a:p>
          <a:p>
            <a:pPr marL="0" marR="0" lvl="0" indent="0" algn="l"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sz="3000" b="0" u="none" strike="noStrike" kern="0" cap="none" spc="0" normalizeH="0" baseline="0" noProof="0" dirty="0">
                <a:ln>
                  <a:noFill/>
                </a:ln>
                <a:solidFill>
                  <a:srgbClr val="EA4663"/>
                </a:solidFill>
                <a:effectLst/>
                <a:uLnTx/>
                <a:uFillTx/>
                <a:latin typeface="TWK Everett Light" panose="020B0204000000000000" pitchFamily="34" charset="77"/>
                <a:sym typeface="Everett Regular"/>
              </a:rPr>
              <a:t>subway completion</a:t>
            </a:r>
          </a:p>
        </p:txBody>
      </p:sp>
      <p:sp>
        <p:nvSpPr>
          <p:cNvPr id="647" name="Deinvestment of the hotel  in Central to middle-east investors"/>
          <p:cNvSpPr txBox="1"/>
          <p:nvPr/>
        </p:nvSpPr>
        <p:spPr>
          <a:xfrm>
            <a:off x="13159379" y="2003708"/>
            <a:ext cx="3863673" cy="13447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p>
            <a:pPr marL="0" marR="0" lvl="0" indent="0" algn="l" defTabSz="821531" rtl="0" eaLnBrk="1" fontAlgn="auto" latinLnBrk="0" hangingPunct="0">
              <a:lnSpc>
                <a:spcPct val="100000"/>
              </a:lnSpc>
              <a:spcBef>
                <a:spcPts val="0"/>
              </a:spcBef>
              <a:spcAft>
                <a:spcPts val="0"/>
              </a:spcAft>
              <a:buClrTx/>
              <a:buSzTx/>
              <a:buFontTx/>
              <a:buNone/>
              <a:tabLst/>
              <a:defRPr sz="2000" b="0">
                <a:solidFill>
                  <a:srgbClr val="4E4C50"/>
                </a:solidFill>
                <a:latin typeface="Everett Regular"/>
                <a:ea typeface="Everett Regular"/>
                <a:cs typeface="Everett Regular"/>
                <a:sym typeface="Everett Regular"/>
              </a:defRPr>
            </a:pPr>
            <a:r>
              <a:rPr kumimoji="0" sz="2000" b="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Deinvestment</a:t>
            </a:r>
            <a:r>
              <a:rPr kumimoji="0" sz="2000" b="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of the hotel </a:t>
            </a:r>
          </a:p>
          <a:p>
            <a:pPr marL="0" marR="0" lvl="0" indent="0" algn="l" defTabSz="821531" rtl="0" eaLnBrk="1" fontAlgn="auto" latinLnBrk="0" hangingPunct="0">
              <a:lnSpc>
                <a:spcPct val="100000"/>
              </a:lnSpc>
              <a:spcBef>
                <a:spcPts val="0"/>
              </a:spcBef>
              <a:spcAft>
                <a:spcPts val="0"/>
              </a:spcAft>
              <a:buClrTx/>
              <a:buSzTx/>
              <a:buFontTx/>
              <a:buNone/>
              <a:tabLst/>
              <a:defRPr sz="2000" b="0">
                <a:solidFill>
                  <a:srgbClr val="4E4C50"/>
                </a:solidFill>
                <a:latin typeface="Everett Regular"/>
                <a:ea typeface="Everett Regular"/>
                <a:cs typeface="Everett Regular"/>
                <a:sym typeface="Everett Regular"/>
              </a:defRPr>
            </a:pPr>
            <a:r>
              <a:rPr kumimoji="0" sz="2000" b="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in Central to middle-east investors </a:t>
            </a:r>
          </a:p>
        </p:txBody>
      </p:sp>
      <p:sp>
        <p:nvSpPr>
          <p:cNvPr id="648" name="Lindner hotel gallery Central"/>
          <p:cNvSpPr txBox="1"/>
          <p:nvPr/>
        </p:nvSpPr>
        <p:spPr>
          <a:xfrm>
            <a:off x="13140371" y="971538"/>
            <a:ext cx="4391545" cy="11204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90000"/>
              </a:lnSpc>
              <a:defRPr sz="3000" b="0">
                <a:solidFill>
                  <a:srgbClr val="B42F51"/>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90000"/>
              </a:lnSpc>
              <a:spcBef>
                <a:spcPts val="0"/>
              </a:spcBef>
              <a:spcAft>
                <a:spcPts val="0"/>
              </a:spcAft>
              <a:buClrTx/>
              <a:buSzTx/>
              <a:buFontTx/>
              <a:buNone/>
              <a:tabLst/>
              <a:defRPr/>
            </a:pPr>
            <a:r>
              <a:rPr kumimoji="0" sz="3000" u="none" strike="noStrike" kern="0" cap="none" spc="0" normalizeH="0" baseline="0" noProof="0" dirty="0">
                <a:ln>
                  <a:noFill/>
                </a:ln>
                <a:solidFill>
                  <a:srgbClr val="EA4663"/>
                </a:solidFill>
                <a:effectLst/>
                <a:uLnTx/>
                <a:uFillTx/>
                <a:latin typeface="TWK Everett Light" panose="020B0204000000000000" pitchFamily="34" charset="77"/>
                <a:sym typeface="Everett Regular"/>
              </a:rPr>
              <a:t>Lindner hotel gallery Central</a:t>
            </a:r>
          </a:p>
        </p:txBody>
      </p:sp>
      <p:sp>
        <p:nvSpPr>
          <p:cNvPr id="649" name="2013"/>
          <p:cNvSpPr txBox="1"/>
          <p:nvPr/>
        </p:nvSpPr>
        <p:spPr>
          <a:xfrm>
            <a:off x="2539438" y="3981972"/>
            <a:ext cx="3679461" cy="18537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9000" u="none" strike="noStrike" kern="0" cap="none" spc="0" normalizeH="0" baseline="0" noProof="0" dirty="0">
                <a:ln>
                  <a:noFill/>
                </a:ln>
                <a:solidFill>
                  <a:srgbClr val="EA4663"/>
                </a:solidFill>
                <a:effectLst/>
                <a:uLnTx/>
                <a:uFillTx/>
                <a:latin typeface="TWK Everett" panose="020B0204000000000000" pitchFamily="34" charset="77"/>
                <a:sym typeface="Everett Light"/>
              </a:rPr>
              <a:t>2013</a:t>
            </a:r>
          </a:p>
        </p:txBody>
      </p:sp>
      <p:sp>
        <p:nvSpPr>
          <p:cNvPr id="650" name="2017"/>
          <p:cNvSpPr txBox="1"/>
          <p:nvPr/>
        </p:nvSpPr>
        <p:spPr>
          <a:xfrm>
            <a:off x="7783289" y="3925451"/>
            <a:ext cx="3679461" cy="18537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9000" u="none" strike="noStrike" kern="0" cap="none" spc="0" normalizeH="0" baseline="0" noProof="0" dirty="0">
                <a:ln>
                  <a:noFill/>
                </a:ln>
                <a:solidFill>
                  <a:srgbClr val="EA4663"/>
                </a:solidFill>
                <a:effectLst/>
                <a:uLnTx/>
                <a:uFillTx/>
                <a:latin typeface="TWK Everett" panose="020B0204000000000000" pitchFamily="34" charset="77"/>
                <a:sym typeface="Everett Light"/>
              </a:rPr>
              <a:t>2017</a:t>
            </a:r>
          </a:p>
        </p:txBody>
      </p:sp>
      <p:sp>
        <p:nvSpPr>
          <p:cNvPr id="651" name="2019"/>
          <p:cNvSpPr txBox="1"/>
          <p:nvPr/>
        </p:nvSpPr>
        <p:spPr>
          <a:xfrm>
            <a:off x="13140371" y="3932914"/>
            <a:ext cx="3679461" cy="14939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9000" u="none" strike="noStrike" kern="0" cap="none" spc="0" normalizeH="0" baseline="0" noProof="0" dirty="0">
                <a:ln>
                  <a:noFill/>
                </a:ln>
                <a:solidFill>
                  <a:srgbClr val="EA4663"/>
                </a:solidFill>
                <a:effectLst/>
                <a:uLnTx/>
                <a:uFillTx/>
                <a:latin typeface="TWK Everett" panose="020B0204000000000000" pitchFamily="34" charset="77"/>
                <a:sym typeface="Everett Light"/>
              </a:rPr>
              <a:t>2019</a:t>
            </a:r>
          </a:p>
        </p:txBody>
      </p:sp>
      <p:sp>
        <p:nvSpPr>
          <p:cNvPr id="652" name="Launching of new project to media and public"/>
          <p:cNvSpPr txBox="1"/>
          <p:nvPr/>
        </p:nvSpPr>
        <p:spPr>
          <a:xfrm>
            <a:off x="14533487" y="10732527"/>
            <a:ext cx="3863672" cy="8153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100000"/>
              </a:lnSpc>
              <a:spcBef>
                <a:spcPts val="0"/>
              </a:spcBef>
              <a:spcAft>
                <a:spcPts val="0"/>
              </a:spcAft>
              <a:buClrTx/>
              <a:buSzTx/>
              <a:buFontTx/>
              <a:buNone/>
              <a:tabLst/>
              <a:defRPr/>
            </a:pPr>
            <a:r>
              <a:rPr kumimoji="0" sz="200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Launching of new project to media and public </a:t>
            </a:r>
          </a:p>
        </p:txBody>
      </p:sp>
      <p:sp>
        <p:nvSpPr>
          <p:cNvPr id="653" name="Istropolis"/>
          <p:cNvSpPr txBox="1"/>
          <p:nvPr/>
        </p:nvSpPr>
        <p:spPr>
          <a:xfrm>
            <a:off x="14507450" y="9585682"/>
            <a:ext cx="4391545" cy="7821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3000" u="none" strike="noStrike" kern="0" cap="none" spc="0" normalizeH="0" baseline="0" noProof="0" dirty="0" err="1">
                <a:ln>
                  <a:noFill/>
                </a:ln>
                <a:solidFill>
                  <a:srgbClr val="EA4663"/>
                </a:solidFill>
                <a:effectLst/>
                <a:uLnTx/>
                <a:uFillTx/>
                <a:latin typeface="TWK Everett Light" panose="020B0204000000000000" pitchFamily="34" charset="77"/>
                <a:sym typeface="Everett Regular"/>
              </a:rPr>
              <a:t>Istropolis</a:t>
            </a:r>
            <a:endParaRPr kumimoji="0" sz="3000" u="none" strike="noStrike" kern="0" cap="none" spc="0" normalizeH="0" baseline="0" noProof="0" dirty="0">
              <a:ln>
                <a:noFill/>
              </a:ln>
              <a:solidFill>
                <a:srgbClr val="EA4663"/>
              </a:solidFill>
              <a:effectLst/>
              <a:uLnTx/>
              <a:uFillTx/>
              <a:latin typeface="TWK Everett Light" panose="020B0204000000000000" pitchFamily="34" charset="77"/>
              <a:sym typeface="Everett Regular"/>
            </a:endParaRPr>
          </a:p>
        </p:txBody>
      </p:sp>
      <p:sp>
        <p:nvSpPr>
          <p:cNvPr id="654" name="2012"/>
          <p:cNvSpPr txBox="1"/>
          <p:nvPr/>
        </p:nvSpPr>
        <p:spPr>
          <a:xfrm>
            <a:off x="913237" y="8303787"/>
            <a:ext cx="3603676" cy="14631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9000" b="0">
                <a:solidFill>
                  <a:srgbClr val="B42F51"/>
                </a:solidFill>
                <a:latin typeface="+mn-lt"/>
                <a:ea typeface="+mn-ea"/>
                <a:cs typeface="+mn-cs"/>
                <a:sym typeface="Everett Light"/>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9000" u="none" strike="noStrike" kern="0" cap="none" spc="0" normalizeH="0" baseline="0" noProof="0" dirty="0">
                <a:ln>
                  <a:noFill/>
                </a:ln>
                <a:solidFill>
                  <a:srgbClr val="EA4663"/>
                </a:solidFill>
                <a:effectLst/>
                <a:uLnTx/>
                <a:uFillTx/>
                <a:latin typeface="TWK Everett" panose="020B0204000000000000" pitchFamily="34" charset="77"/>
                <a:sym typeface="Everett Light"/>
              </a:rPr>
              <a:t>2012</a:t>
            </a:r>
          </a:p>
        </p:txBody>
      </p:sp>
      <p:sp>
        <p:nvSpPr>
          <p:cNvPr id="655" name="2015"/>
          <p:cNvSpPr txBox="1"/>
          <p:nvPr/>
        </p:nvSpPr>
        <p:spPr>
          <a:xfrm>
            <a:off x="5388475" y="8303787"/>
            <a:ext cx="3603677" cy="14631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9000" b="0">
                <a:solidFill>
                  <a:srgbClr val="B42F51"/>
                </a:solidFill>
                <a:latin typeface="+mn-lt"/>
                <a:ea typeface="+mn-ea"/>
                <a:cs typeface="+mn-cs"/>
                <a:sym typeface="Everett Light"/>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9000" u="none" strike="noStrike" kern="0" cap="none" spc="0" normalizeH="0" baseline="0" noProof="0" dirty="0">
                <a:ln>
                  <a:noFill/>
                </a:ln>
                <a:solidFill>
                  <a:srgbClr val="EA4663"/>
                </a:solidFill>
                <a:effectLst/>
                <a:uLnTx/>
                <a:uFillTx/>
                <a:latin typeface="TWK Everett" panose="020B0204000000000000" pitchFamily="34" charset="77"/>
                <a:sym typeface="Everett Light"/>
              </a:rPr>
              <a:t>2015</a:t>
            </a:r>
          </a:p>
        </p:txBody>
      </p:sp>
      <p:sp>
        <p:nvSpPr>
          <p:cNvPr id="656" name="2018"/>
          <p:cNvSpPr txBox="1"/>
          <p:nvPr/>
        </p:nvSpPr>
        <p:spPr>
          <a:xfrm>
            <a:off x="9598874" y="8303787"/>
            <a:ext cx="3603677" cy="14631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9000" b="0">
                <a:solidFill>
                  <a:srgbClr val="B42F51"/>
                </a:solidFill>
                <a:latin typeface="+mn-lt"/>
                <a:ea typeface="+mn-ea"/>
                <a:cs typeface="+mn-cs"/>
                <a:sym typeface="Everett Light"/>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9000" u="none" strike="noStrike" kern="0" cap="none" spc="0" normalizeH="0" baseline="0" noProof="0" dirty="0">
                <a:ln>
                  <a:noFill/>
                </a:ln>
                <a:solidFill>
                  <a:srgbClr val="EA4663"/>
                </a:solidFill>
                <a:effectLst/>
                <a:uLnTx/>
                <a:uFillTx/>
                <a:latin typeface="TWK Everett" panose="020B0204000000000000" pitchFamily="34" charset="77"/>
                <a:sym typeface="Everett Light"/>
              </a:rPr>
              <a:t>2018</a:t>
            </a:r>
          </a:p>
        </p:txBody>
      </p:sp>
      <p:sp>
        <p:nvSpPr>
          <p:cNvPr id="657" name="2020"/>
          <p:cNvSpPr txBox="1"/>
          <p:nvPr/>
        </p:nvSpPr>
        <p:spPr>
          <a:xfrm>
            <a:off x="14506202" y="8263652"/>
            <a:ext cx="3603677" cy="14631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9000" b="0">
                <a:solidFill>
                  <a:srgbClr val="B42F51"/>
                </a:solidFill>
                <a:latin typeface="+mn-lt"/>
                <a:ea typeface="+mn-ea"/>
                <a:cs typeface="+mn-cs"/>
                <a:sym typeface="Everett Light"/>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9000" u="none" strike="noStrike" kern="0" cap="none" spc="0" normalizeH="0" baseline="0" noProof="0" dirty="0">
                <a:ln>
                  <a:noFill/>
                </a:ln>
                <a:solidFill>
                  <a:srgbClr val="EA4663"/>
                </a:solidFill>
                <a:effectLst/>
                <a:uLnTx/>
                <a:uFillTx/>
                <a:latin typeface="TWK Everett" panose="020B0204000000000000" pitchFamily="34" charset="77"/>
                <a:sym typeface="Everett Light"/>
              </a:rPr>
              <a:t>2020</a:t>
            </a:r>
          </a:p>
        </p:txBody>
      </p:sp>
      <p:sp>
        <p:nvSpPr>
          <p:cNvPr id="658" name="Lakeside park 2"/>
          <p:cNvSpPr txBox="1"/>
          <p:nvPr/>
        </p:nvSpPr>
        <p:spPr>
          <a:xfrm>
            <a:off x="18109879" y="1037536"/>
            <a:ext cx="4391545" cy="7674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3000" u="none" strike="noStrike" kern="0" cap="none" spc="0" normalizeH="0" baseline="0" noProof="0" dirty="0">
                <a:ln>
                  <a:noFill/>
                </a:ln>
                <a:solidFill>
                  <a:srgbClr val="EA4663"/>
                </a:solidFill>
                <a:effectLst/>
                <a:uLnTx/>
                <a:uFillTx/>
                <a:latin typeface="TWK Everett Light" panose="020B0204000000000000" pitchFamily="34" charset="77"/>
                <a:sym typeface="Everett Regular"/>
              </a:rPr>
              <a:t>Lakeside park </a:t>
            </a:r>
            <a:r>
              <a:rPr kumimoji="0" lang="sk-SK" sz="3000" u="none" strike="noStrike" kern="0" cap="none" spc="0" normalizeH="0" baseline="0" noProof="0" dirty="0">
                <a:ln>
                  <a:noFill/>
                </a:ln>
                <a:solidFill>
                  <a:srgbClr val="EA4663"/>
                </a:solidFill>
                <a:effectLst/>
                <a:uLnTx/>
                <a:uFillTx/>
                <a:latin typeface="TWK Everett Light" panose="020B0204000000000000" pitchFamily="34" charset="77"/>
                <a:sym typeface="Everett Regular"/>
              </a:rPr>
              <a:t>0</a:t>
            </a:r>
            <a:r>
              <a:rPr kumimoji="0" sz="3000" u="none" strike="noStrike" kern="0" cap="none" spc="0" normalizeH="0" baseline="0" noProof="0" dirty="0">
                <a:ln>
                  <a:noFill/>
                </a:ln>
                <a:solidFill>
                  <a:srgbClr val="EA4663"/>
                </a:solidFill>
                <a:effectLst/>
                <a:uLnTx/>
                <a:uFillTx/>
                <a:latin typeface="TWK Everett Light" panose="020B0204000000000000" pitchFamily="34" charset="77"/>
                <a:sym typeface="Everett Regular"/>
              </a:rPr>
              <a:t>2</a:t>
            </a:r>
          </a:p>
        </p:txBody>
      </p:sp>
      <p:sp>
        <p:nvSpPr>
          <p:cNvPr id="659" name="Beginning of construction in cooperation with WOOD &amp; Company"/>
          <p:cNvSpPr txBox="1"/>
          <p:nvPr/>
        </p:nvSpPr>
        <p:spPr>
          <a:xfrm>
            <a:off x="18109879" y="1986714"/>
            <a:ext cx="3863672" cy="13574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100000"/>
              </a:lnSpc>
              <a:spcBef>
                <a:spcPts val="0"/>
              </a:spcBef>
              <a:spcAft>
                <a:spcPts val="0"/>
              </a:spcAft>
              <a:buClrTx/>
              <a:buSzTx/>
              <a:buFontTx/>
              <a:buNone/>
              <a:tabLst/>
              <a:defRPr/>
            </a:pPr>
            <a:r>
              <a:rPr kumimoji="0" u="none" strike="noStrike" kern="0" cap="none" spc="0" normalizeH="0" baseline="0" noProof="0" dirty="0">
                <a:ln>
                  <a:noFill/>
                </a:ln>
                <a:solidFill>
                  <a:srgbClr val="4E4C50"/>
                </a:solidFill>
                <a:effectLst/>
                <a:uLnTx/>
                <a:uFillTx/>
                <a:latin typeface="TWK Everett Light" panose="020B0204000000000000" pitchFamily="34" charset="77"/>
                <a:sym typeface="Everett Regular"/>
              </a:rPr>
              <a:t>Beginning of construction in cooperation with WOOD &amp; Company </a:t>
            </a:r>
          </a:p>
        </p:txBody>
      </p:sp>
      <p:sp>
        <p:nvSpPr>
          <p:cNvPr id="40" name="2019">
            <a:extLst>
              <a:ext uri="{FF2B5EF4-FFF2-40B4-BE49-F238E27FC236}">
                <a16:creationId xmlns:a16="http://schemas.microsoft.com/office/drawing/2014/main" id="{D5E9282F-789A-4A7D-A892-33AD60CE5B66}"/>
              </a:ext>
            </a:extLst>
          </p:cNvPr>
          <p:cNvSpPr txBox="1"/>
          <p:nvPr/>
        </p:nvSpPr>
        <p:spPr>
          <a:xfrm>
            <a:off x="18109879" y="3912005"/>
            <a:ext cx="3679461" cy="14939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9000" u="none" strike="noStrike" kern="0" cap="none" spc="0" normalizeH="0" baseline="0" noProof="0" dirty="0">
                <a:ln>
                  <a:noFill/>
                </a:ln>
                <a:solidFill>
                  <a:srgbClr val="EA4663"/>
                </a:solidFill>
                <a:effectLst/>
                <a:uLnTx/>
                <a:uFillTx/>
                <a:latin typeface="TWK Everett" panose="020B0204000000000000" pitchFamily="34" charset="77"/>
                <a:sym typeface="Everett Light"/>
              </a:rPr>
              <a:t>20</a:t>
            </a:r>
            <a:r>
              <a:rPr kumimoji="0" lang="sk-SK" sz="9000" u="none" strike="noStrike" kern="0" cap="none" spc="0" normalizeH="0" baseline="0" noProof="0" dirty="0">
                <a:ln>
                  <a:noFill/>
                </a:ln>
                <a:solidFill>
                  <a:srgbClr val="EA4663"/>
                </a:solidFill>
                <a:effectLst/>
                <a:uLnTx/>
                <a:uFillTx/>
                <a:latin typeface="TWK Everett" panose="020B0204000000000000" pitchFamily="34" charset="77"/>
                <a:sym typeface="Everett Light"/>
              </a:rPr>
              <a:t>21</a:t>
            </a:r>
            <a:endParaRPr kumimoji="0" sz="9000" u="none" strike="noStrike" kern="0" cap="none" spc="0" normalizeH="0" baseline="0" noProof="0" dirty="0">
              <a:ln>
                <a:noFill/>
              </a:ln>
              <a:solidFill>
                <a:srgbClr val="EA4663"/>
              </a:solidFill>
              <a:effectLst/>
              <a:uLnTx/>
              <a:uFillTx/>
              <a:latin typeface="TWK Everett" panose="020B0204000000000000" pitchFamily="34" charset="77"/>
              <a:sym typeface="Everett Light"/>
            </a:endParaRPr>
          </a:p>
        </p:txBody>
      </p:sp>
      <p:sp>
        <p:nvSpPr>
          <p:cNvPr id="41" name="Launching of new project to media and public">
            <a:extLst>
              <a:ext uri="{FF2B5EF4-FFF2-40B4-BE49-F238E27FC236}">
                <a16:creationId xmlns:a16="http://schemas.microsoft.com/office/drawing/2014/main" id="{98C7C1F1-828A-441B-AF19-6EFEBA830D84}"/>
              </a:ext>
            </a:extLst>
          </p:cNvPr>
          <p:cNvSpPr txBox="1"/>
          <p:nvPr/>
        </p:nvSpPr>
        <p:spPr>
          <a:xfrm>
            <a:off x="19725958" y="10732527"/>
            <a:ext cx="3863672" cy="15374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100000"/>
              </a:lnSpc>
              <a:spcBef>
                <a:spcPts val="0"/>
              </a:spcBef>
              <a:spcAft>
                <a:spcPts val="0"/>
              </a:spcAft>
              <a:buClrTx/>
              <a:buSzTx/>
              <a:buFontTx/>
              <a:buNone/>
              <a:tabLst/>
              <a:defRPr/>
            </a:pPr>
            <a:r>
              <a:rPr kumimoji="0" lang="sk-SK" sz="2000" u="none" strike="noStrike" kern="0" cap="none" spc="0" normalizeH="0" baseline="0" noProof="0" dirty="0" err="1">
                <a:ln>
                  <a:noFill/>
                </a:ln>
                <a:solidFill>
                  <a:srgbClr val="4E4C50"/>
                </a:solidFill>
                <a:effectLst/>
                <a:uLnTx/>
                <a:uFillTx/>
                <a:latin typeface="TWK Everett Light" panose="020B0204000000000000" pitchFamily="34" charset="77"/>
                <a:sym typeface="Everett Regular"/>
              </a:rPr>
              <a:t>Beginning</a:t>
            </a:r>
            <a:r>
              <a:rPr kumimoji="0" lang="sk-SK" sz="2000" u="none" strike="noStrike" kern="0" cap="none" spc="0" normalizeH="0" baseline="0" noProof="0" dirty="0">
                <a:ln>
                  <a:noFill/>
                </a:ln>
                <a:solidFill>
                  <a:srgbClr val="4E4C50"/>
                </a:solidFill>
                <a:effectLst/>
                <a:uLnTx/>
                <a:uFillTx/>
                <a:latin typeface="TWK Everett Light" panose="020B0204000000000000" pitchFamily="34" charset="77"/>
                <a:sym typeface="Everett Regular"/>
              </a:rPr>
              <a:t> of </a:t>
            </a:r>
            <a:r>
              <a:rPr kumimoji="0" lang="sk-SK" sz="2000" u="none" strike="noStrike" kern="0" cap="none" spc="0" normalizeH="0" baseline="0" noProof="0" dirty="0" err="1">
                <a:ln>
                  <a:noFill/>
                </a:ln>
                <a:solidFill>
                  <a:srgbClr val="4E4C50"/>
                </a:solidFill>
                <a:effectLst/>
                <a:uLnTx/>
                <a:uFillTx/>
                <a:latin typeface="TWK Everett Light" panose="020B0204000000000000" pitchFamily="34" charset="77"/>
                <a:sym typeface="Everett Regular"/>
              </a:rPr>
              <a:t>construction</a:t>
            </a:r>
            <a:r>
              <a:rPr kumimoji="0" lang="sk-SK" sz="2000" u="none" strike="noStrike" kern="0" cap="none" spc="0" normalizeH="0" baseline="0" noProof="0" dirty="0">
                <a:ln>
                  <a:noFill/>
                </a:ln>
                <a:solidFill>
                  <a:srgbClr val="4E4C50"/>
                </a:solidFill>
                <a:effectLst/>
                <a:uLnTx/>
                <a:uFillTx/>
                <a:latin typeface="TWK Everett Light" panose="020B0204000000000000" pitchFamily="34" charset="77"/>
                <a:sym typeface="Everett Regular"/>
              </a:rPr>
              <a:t> of </a:t>
            </a:r>
            <a:r>
              <a:rPr kumimoji="0" lang="sk-SK" sz="2000" u="none" strike="noStrike" kern="0" cap="none" spc="0" normalizeH="0" baseline="0" noProof="0" dirty="0" err="1">
                <a:ln>
                  <a:noFill/>
                </a:ln>
                <a:solidFill>
                  <a:srgbClr val="4E4C50"/>
                </a:solidFill>
                <a:effectLst/>
                <a:uLnTx/>
                <a:uFillTx/>
                <a:latin typeface="TWK Everett Light" panose="020B0204000000000000" pitchFamily="34" charset="77"/>
                <a:sym typeface="Everett Regular"/>
              </a:rPr>
              <a:t>an</a:t>
            </a:r>
            <a:r>
              <a:rPr kumimoji="0" lang="sk-SK" sz="2000" u="none" strike="noStrike" kern="0" cap="none" spc="0" normalizeH="0" baseline="0" noProof="0" dirty="0">
                <a:ln>
                  <a:noFill/>
                </a:ln>
                <a:solidFill>
                  <a:srgbClr val="4E4C50"/>
                </a:solidFill>
                <a:effectLst/>
                <a:uLnTx/>
                <a:uFillTx/>
                <a:latin typeface="TWK Everett Light" panose="020B0204000000000000" pitchFamily="34" charset="77"/>
                <a:sym typeface="Everett Regular"/>
              </a:rPr>
              <a:t> </a:t>
            </a:r>
            <a:r>
              <a:rPr kumimoji="0" lang="sk-SK" sz="2000" u="none" strike="noStrike" kern="0" cap="none" spc="0" normalizeH="0" baseline="0" noProof="0" dirty="0" err="1">
                <a:ln>
                  <a:noFill/>
                </a:ln>
                <a:solidFill>
                  <a:srgbClr val="4E4C50"/>
                </a:solidFill>
                <a:effectLst/>
                <a:uLnTx/>
                <a:uFillTx/>
                <a:latin typeface="TWK Everett Light" panose="020B0204000000000000" pitchFamily="34" charset="77"/>
                <a:sym typeface="Everett Regular"/>
              </a:rPr>
              <a:t>advanced</a:t>
            </a:r>
            <a:r>
              <a:rPr kumimoji="0" lang="sk-SK" sz="2000" u="none" strike="noStrike" kern="0" cap="none" spc="0" normalizeH="0" baseline="0" noProof="0" dirty="0">
                <a:ln>
                  <a:noFill/>
                </a:ln>
                <a:solidFill>
                  <a:srgbClr val="4E4C50"/>
                </a:solidFill>
                <a:effectLst/>
                <a:uLnTx/>
                <a:uFillTx/>
                <a:latin typeface="TWK Everett Light" panose="020B0204000000000000" pitchFamily="34" charset="77"/>
                <a:sym typeface="Everett Regular"/>
              </a:rPr>
              <a:t> </a:t>
            </a:r>
            <a:r>
              <a:rPr kumimoji="0" lang="sk-SK" sz="2000" u="none" strike="noStrike" kern="0" cap="none" spc="0" normalizeH="0" baseline="0" noProof="0" dirty="0" err="1">
                <a:ln>
                  <a:noFill/>
                </a:ln>
                <a:solidFill>
                  <a:srgbClr val="4E4C50"/>
                </a:solidFill>
                <a:effectLst/>
                <a:uLnTx/>
                <a:uFillTx/>
                <a:latin typeface="TWK Everett Light" panose="020B0204000000000000" pitchFamily="34" charset="77"/>
                <a:sym typeface="Everett Regular"/>
              </a:rPr>
              <a:t>project</a:t>
            </a:r>
            <a:r>
              <a:rPr kumimoji="0" lang="sk-SK" sz="2000" u="none" strike="noStrike" kern="0" cap="none" spc="0" normalizeH="0" baseline="0" noProof="0" dirty="0">
                <a:ln>
                  <a:noFill/>
                </a:ln>
                <a:solidFill>
                  <a:srgbClr val="4E4C50"/>
                </a:solidFill>
                <a:effectLst/>
                <a:uLnTx/>
                <a:uFillTx/>
                <a:latin typeface="TWK Everett Light" panose="020B0204000000000000" pitchFamily="34" charset="77"/>
                <a:sym typeface="Everett Regular"/>
              </a:rPr>
              <a:t> The Mill in </a:t>
            </a:r>
            <a:r>
              <a:rPr kumimoji="0" lang="sk-SK" sz="2000" u="none" strike="noStrike" kern="0" cap="none" spc="0" normalizeH="0" baseline="0" noProof="0" dirty="0" err="1">
                <a:ln>
                  <a:noFill/>
                </a:ln>
                <a:solidFill>
                  <a:srgbClr val="4E4C50"/>
                </a:solidFill>
                <a:effectLst/>
                <a:uLnTx/>
                <a:uFillTx/>
                <a:latin typeface="TWK Everett Light" panose="020B0204000000000000" pitchFamily="34" charset="77"/>
                <a:sym typeface="Everett Regular"/>
              </a:rPr>
              <a:t>the</a:t>
            </a:r>
            <a:r>
              <a:rPr kumimoji="0" lang="sk-SK" sz="2000" u="none" strike="noStrike" kern="0" cap="none" spc="0" normalizeH="0" baseline="0" noProof="0" dirty="0">
                <a:ln>
                  <a:noFill/>
                </a:ln>
                <a:solidFill>
                  <a:srgbClr val="4E4C50"/>
                </a:solidFill>
                <a:effectLst/>
                <a:uLnTx/>
                <a:uFillTx/>
                <a:latin typeface="TWK Everett Light" panose="020B0204000000000000" pitchFamily="34" charset="77"/>
                <a:sym typeface="Everett Regular"/>
              </a:rPr>
              <a:t> </a:t>
            </a:r>
            <a:r>
              <a:rPr kumimoji="0" lang="sk-SK" sz="2000" u="none" strike="noStrike" kern="0" cap="none" spc="0" normalizeH="0" baseline="0" noProof="0" dirty="0" err="1">
                <a:ln>
                  <a:noFill/>
                </a:ln>
                <a:solidFill>
                  <a:srgbClr val="4E4C50"/>
                </a:solidFill>
                <a:effectLst/>
                <a:uLnTx/>
                <a:uFillTx/>
                <a:latin typeface="TWK Everett Light" panose="020B0204000000000000" pitchFamily="34" charset="77"/>
                <a:sym typeface="Everett Regular"/>
              </a:rPr>
              <a:t>heart</a:t>
            </a:r>
            <a:r>
              <a:rPr kumimoji="0" lang="sk-SK" sz="2000" u="none" strike="noStrike" kern="0" cap="none" spc="0" normalizeH="0" baseline="0" noProof="0" dirty="0">
                <a:ln>
                  <a:noFill/>
                </a:ln>
                <a:solidFill>
                  <a:srgbClr val="4E4C50"/>
                </a:solidFill>
                <a:effectLst/>
                <a:uLnTx/>
                <a:uFillTx/>
                <a:latin typeface="TWK Everett Light" panose="020B0204000000000000" pitchFamily="34" charset="77"/>
                <a:sym typeface="Everett Regular"/>
              </a:rPr>
              <a:t> of new City Business </a:t>
            </a:r>
            <a:r>
              <a:rPr kumimoji="0" lang="sk-SK" sz="2000" u="none" strike="noStrike" kern="0" cap="none" spc="0" normalizeH="0" baseline="0" noProof="0" dirty="0" err="1">
                <a:ln>
                  <a:noFill/>
                </a:ln>
                <a:solidFill>
                  <a:srgbClr val="4E4C50"/>
                </a:solidFill>
                <a:effectLst/>
                <a:uLnTx/>
                <a:uFillTx/>
                <a:latin typeface="TWK Everett Light" panose="020B0204000000000000" pitchFamily="34" charset="77"/>
                <a:sym typeface="Everett Regular"/>
              </a:rPr>
              <a:t>District</a:t>
            </a:r>
            <a:r>
              <a:rPr kumimoji="0" lang="sk-SK" sz="2000" u="none" strike="noStrike" kern="0" cap="none" spc="0" normalizeH="0" baseline="0" noProof="0" dirty="0">
                <a:ln>
                  <a:noFill/>
                </a:ln>
                <a:solidFill>
                  <a:srgbClr val="4E4C50"/>
                </a:solidFill>
                <a:effectLst/>
                <a:uLnTx/>
                <a:uFillTx/>
                <a:latin typeface="TWK Everett Light" panose="020B0204000000000000" pitchFamily="34" charset="77"/>
                <a:sym typeface="Everett Regular"/>
              </a:rPr>
              <a:t> in Bratislava.</a:t>
            </a:r>
            <a:endParaRPr kumimoji="0" sz="2000" u="none" strike="noStrike" kern="0" cap="none" spc="0" normalizeH="0" baseline="0" noProof="0" dirty="0">
              <a:ln>
                <a:noFill/>
              </a:ln>
              <a:solidFill>
                <a:srgbClr val="4E4C50"/>
              </a:solidFill>
              <a:effectLst/>
              <a:uLnTx/>
              <a:uFillTx/>
              <a:latin typeface="TWK Everett Light" panose="020B0204000000000000" pitchFamily="34" charset="77"/>
              <a:sym typeface="Everett Regular"/>
            </a:endParaRPr>
          </a:p>
        </p:txBody>
      </p:sp>
      <p:sp>
        <p:nvSpPr>
          <p:cNvPr id="42" name="Istropolis">
            <a:extLst>
              <a:ext uri="{FF2B5EF4-FFF2-40B4-BE49-F238E27FC236}">
                <a16:creationId xmlns:a16="http://schemas.microsoft.com/office/drawing/2014/main" id="{F0B9D56B-D693-48A1-894C-441A9E00F38E}"/>
              </a:ext>
            </a:extLst>
          </p:cNvPr>
          <p:cNvSpPr txBox="1"/>
          <p:nvPr/>
        </p:nvSpPr>
        <p:spPr>
          <a:xfrm>
            <a:off x="19699921" y="9662845"/>
            <a:ext cx="4391545" cy="7821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lang="sk-SK" sz="3000" u="none" strike="noStrike" kern="0" cap="none" spc="0" normalizeH="0" baseline="0" noProof="0" dirty="0">
                <a:ln>
                  <a:noFill/>
                </a:ln>
                <a:solidFill>
                  <a:srgbClr val="EA4663"/>
                </a:solidFill>
                <a:effectLst/>
                <a:uLnTx/>
                <a:uFillTx/>
                <a:latin typeface="TWK Everett Light" panose="020B0204000000000000" pitchFamily="34" charset="77"/>
                <a:sym typeface="Everett Regular"/>
              </a:rPr>
              <a:t>The Mill</a:t>
            </a:r>
            <a:endParaRPr kumimoji="0" sz="3000" u="none" strike="noStrike" kern="0" cap="none" spc="0" normalizeH="0" baseline="0" noProof="0" dirty="0">
              <a:ln>
                <a:noFill/>
              </a:ln>
              <a:solidFill>
                <a:srgbClr val="EA4663"/>
              </a:solidFill>
              <a:effectLst/>
              <a:uLnTx/>
              <a:uFillTx/>
              <a:latin typeface="TWK Everett Light" panose="020B0204000000000000" pitchFamily="34" charset="77"/>
              <a:sym typeface="Everett Regular"/>
            </a:endParaRPr>
          </a:p>
        </p:txBody>
      </p:sp>
      <p:sp>
        <p:nvSpPr>
          <p:cNvPr id="43" name="2020">
            <a:extLst>
              <a:ext uri="{FF2B5EF4-FFF2-40B4-BE49-F238E27FC236}">
                <a16:creationId xmlns:a16="http://schemas.microsoft.com/office/drawing/2014/main" id="{FA19988C-7AB3-4E5A-A393-9B6B6B730FA0}"/>
              </a:ext>
            </a:extLst>
          </p:cNvPr>
          <p:cNvSpPr txBox="1"/>
          <p:nvPr/>
        </p:nvSpPr>
        <p:spPr>
          <a:xfrm>
            <a:off x="19698673" y="8340815"/>
            <a:ext cx="3603677" cy="14631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9000" b="0">
                <a:solidFill>
                  <a:srgbClr val="B42F51"/>
                </a:solidFill>
                <a:latin typeface="+mn-lt"/>
                <a:ea typeface="+mn-ea"/>
                <a:cs typeface="+mn-cs"/>
                <a:sym typeface="Everett Light"/>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9000" u="none" strike="noStrike" kern="0" cap="none" spc="0" normalizeH="0" baseline="0" noProof="0" dirty="0">
                <a:ln>
                  <a:noFill/>
                </a:ln>
                <a:solidFill>
                  <a:srgbClr val="EA4663"/>
                </a:solidFill>
                <a:effectLst/>
                <a:uLnTx/>
                <a:uFillTx/>
                <a:latin typeface="TWK Everett" panose="020B0204000000000000" pitchFamily="34" charset="77"/>
                <a:sym typeface="Everett Light"/>
              </a:rPr>
              <a:t>202</a:t>
            </a:r>
            <a:r>
              <a:rPr kumimoji="0" lang="sk-SK" sz="9000" u="none" strike="noStrike" kern="0" cap="none" spc="0" normalizeH="0" baseline="0" noProof="0" dirty="0">
                <a:ln>
                  <a:noFill/>
                </a:ln>
                <a:solidFill>
                  <a:srgbClr val="EA4663"/>
                </a:solidFill>
                <a:effectLst/>
                <a:uLnTx/>
                <a:uFillTx/>
                <a:latin typeface="TWK Everett" panose="020B0204000000000000" pitchFamily="34" charset="77"/>
                <a:sym typeface="Everett Light"/>
              </a:rPr>
              <a:t>2</a:t>
            </a:r>
            <a:endParaRPr kumimoji="0" sz="9000" u="none" strike="noStrike" kern="0" cap="none" spc="0" normalizeH="0" baseline="0" noProof="0" dirty="0">
              <a:ln>
                <a:noFill/>
              </a:ln>
              <a:solidFill>
                <a:srgbClr val="EA4663"/>
              </a:solidFill>
              <a:effectLst/>
              <a:uLnTx/>
              <a:uFillTx/>
              <a:latin typeface="TWK Everett" panose="020B0204000000000000" pitchFamily="34" charset="77"/>
              <a:sym typeface="Everett Light"/>
            </a:endParaRPr>
          </a:p>
        </p:txBody>
      </p:sp>
      <p:cxnSp>
        <p:nvCxnSpPr>
          <p:cNvPr id="3" name="Straight Connector 2">
            <a:extLst>
              <a:ext uri="{FF2B5EF4-FFF2-40B4-BE49-F238E27FC236}">
                <a16:creationId xmlns:a16="http://schemas.microsoft.com/office/drawing/2014/main" id="{48E270DB-DFA8-E9E3-3B9D-7497CF108EDE}"/>
              </a:ext>
            </a:extLst>
          </p:cNvPr>
          <p:cNvCxnSpPr>
            <a:cxnSpLocks/>
          </p:cNvCxnSpPr>
          <p:nvPr/>
        </p:nvCxnSpPr>
        <p:spPr>
          <a:xfrm>
            <a:off x="0" y="6542629"/>
            <a:ext cx="19946559" cy="0"/>
          </a:xfrm>
          <a:prstGeom prst="line">
            <a:avLst/>
          </a:prstGeom>
          <a:noFill/>
          <a:ln w="25400" cap="flat">
            <a:solidFill>
              <a:srgbClr val="190D19"/>
            </a:solidFill>
            <a:prstDash val="solid"/>
            <a:miter lim="400000"/>
          </a:ln>
          <a:effectLst/>
          <a:sp3d/>
        </p:spPr>
        <p:style>
          <a:lnRef idx="0">
            <a:scrgbClr r="0" g="0" b="0"/>
          </a:lnRef>
          <a:fillRef idx="0">
            <a:scrgbClr r="0" g="0" b="0"/>
          </a:fillRef>
          <a:effectRef idx="0">
            <a:scrgbClr r="0" g="0" b="0"/>
          </a:effectRef>
          <a:fontRef idx="none"/>
        </p:style>
      </p:cxnSp>
      <p:sp>
        <p:nvSpPr>
          <p:cNvPr id="4" name="Rectangle 3">
            <a:extLst>
              <a:ext uri="{FF2B5EF4-FFF2-40B4-BE49-F238E27FC236}">
                <a16:creationId xmlns:a16="http://schemas.microsoft.com/office/drawing/2014/main" id="{3569EE86-8CF0-1683-AE56-834A0C8EABC6}"/>
              </a:ext>
            </a:extLst>
          </p:cNvPr>
          <p:cNvSpPr/>
          <p:nvPr/>
        </p:nvSpPr>
        <p:spPr>
          <a:xfrm rot="5400000" flipV="1">
            <a:off x="392023" y="6733314"/>
            <a:ext cx="1436012" cy="327080"/>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 name="Rectangle 5">
            <a:extLst>
              <a:ext uri="{FF2B5EF4-FFF2-40B4-BE49-F238E27FC236}">
                <a16:creationId xmlns:a16="http://schemas.microsoft.com/office/drawing/2014/main" id="{43284FE4-A0FF-C753-D66B-5000CEAE0B80}"/>
              </a:ext>
            </a:extLst>
          </p:cNvPr>
          <p:cNvSpPr/>
          <p:nvPr/>
        </p:nvSpPr>
        <p:spPr>
          <a:xfrm rot="5400000" flipV="1">
            <a:off x="2116305" y="6009587"/>
            <a:ext cx="1436012" cy="327080"/>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6" name="Rectangle 15">
            <a:extLst>
              <a:ext uri="{FF2B5EF4-FFF2-40B4-BE49-F238E27FC236}">
                <a16:creationId xmlns:a16="http://schemas.microsoft.com/office/drawing/2014/main" id="{AF19F291-AD84-BB1D-D2A6-0463ABF2EB9A}"/>
              </a:ext>
            </a:extLst>
          </p:cNvPr>
          <p:cNvSpPr/>
          <p:nvPr/>
        </p:nvSpPr>
        <p:spPr>
          <a:xfrm rot="5400000" flipV="1">
            <a:off x="4882072" y="6733314"/>
            <a:ext cx="1436012" cy="327080"/>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7" name="Rectangle 16">
            <a:extLst>
              <a:ext uri="{FF2B5EF4-FFF2-40B4-BE49-F238E27FC236}">
                <a16:creationId xmlns:a16="http://schemas.microsoft.com/office/drawing/2014/main" id="{4CF5E736-C5FF-FF2C-9BE6-944C49CD1135}"/>
              </a:ext>
            </a:extLst>
          </p:cNvPr>
          <p:cNvSpPr/>
          <p:nvPr/>
        </p:nvSpPr>
        <p:spPr>
          <a:xfrm rot="5400000" flipV="1">
            <a:off x="7352966" y="6009587"/>
            <a:ext cx="1436012" cy="327080"/>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9" name="Rectangle 18">
            <a:extLst>
              <a:ext uri="{FF2B5EF4-FFF2-40B4-BE49-F238E27FC236}">
                <a16:creationId xmlns:a16="http://schemas.microsoft.com/office/drawing/2014/main" id="{0A5EF092-DE5C-70B3-425E-E57C54C40754}"/>
              </a:ext>
            </a:extLst>
          </p:cNvPr>
          <p:cNvSpPr/>
          <p:nvPr/>
        </p:nvSpPr>
        <p:spPr>
          <a:xfrm rot="5400000" flipV="1">
            <a:off x="9188705" y="6733314"/>
            <a:ext cx="1436012" cy="327080"/>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0" name="Rectangle 19">
            <a:extLst>
              <a:ext uri="{FF2B5EF4-FFF2-40B4-BE49-F238E27FC236}">
                <a16:creationId xmlns:a16="http://schemas.microsoft.com/office/drawing/2014/main" id="{CB603C8D-6CE5-8233-A660-701630E72FCB}"/>
              </a:ext>
            </a:extLst>
          </p:cNvPr>
          <p:cNvSpPr/>
          <p:nvPr/>
        </p:nvSpPr>
        <p:spPr>
          <a:xfrm rot="5400000" flipV="1">
            <a:off x="12739396" y="6009587"/>
            <a:ext cx="1436012" cy="327080"/>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2" name="Rectangle 21">
            <a:extLst>
              <a:ext uri="{FF2B5EF4-FFF2-40B4-BE49-F238E27FC236}">
                <a16:creationId xmlns:a16="http://schemas.microsoft.com/office/drawing/2014/main" id="{E50C1C05-0F0C-9CC4-DDFC-B74E829E8A75}"/>
              </a:ext>
            </a:extLst>
          </p:cNvPr>
          <p:cNvSpPr/>
          <p:nvPr/>
        </p:nvSpPr>
        <p:spPr>
          <a:xfrm rot="5400000" flipV="1">
            <a:off x="14097437" y="6733314"/>
            <a:ext cx="1436012" cy="327080"/>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4" name="Rectangle 23">
            <a:extLst>
              <a:ext uri="{FF2B5EF4-FFF2-40B4-BE49-F238E27FC236}">
                <a16:creationId xmlns:a16="http://schemas.microsoft.com/office/drawing/2014/main" id="{587921BF-B31F-2C0A-1083-2472010C4101}"/>
              </a:ext>
            </a:extLst>
          </p:cNvPr>
          <p:cNvSpPr/>
          <p:nvPr/>
        </p:nvSpPr>
        <p:spPr>
          <a:xfrm rot="5400000" flipV="1">
            <a:off x="17679153" y="6009587"/>
            <a:ext cx="1436012" cy="327080"/>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5" name="Rectangle 24">
            <a:extLst>
              <a:ext uri="{FF2B5EF4-FFF2-40B4-BE49-F238E27FC236}">
                <a16:creationId xmlns:a16="http://schemas.microsoft.com/office/drawing/2014/main" id="{87408D15-AD2A-3B65-CF63-6B7E365F1D81}"/>
              </a:ext>
            </a:extLst>
          </p:cNvPr>
          <p:cNvSpPr/>
          <p:nvPr/>
        </p:nvSpPr>
        <p:spPr>
          <a:xfrm rot="5400000" flipV="1">
            <a:off x="19228553" y="6733314"/>
            <a:ext cx="1436012" cy="327080"/>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331495856"/>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190D19"/>
        </a:solidFill>
        <a:effectLst/>
      </p:bgPr>
    </p:bg>
    <p:spTree>
      <p:nvGrpSpPr>
        <p:cNvPr id="1" name=""/>
        <p:cNvGrpSpPr/>
        <p:nvPr/>
      </p:nvGrpSpPr>
      <p:grpSpPr>
        <a:xfrm>
          <a:off x="0" y="0"/>
          <a:ext cx="0" cy="0"/>
          <a:chOff x="0" y="0"/>
          <a:chExt cx="0" cy="0"/>
        </a:xfrm>
      </p:grpSpPr>
      <p:sp>
        <p:nvSpPr>
          <p:cNvPr id="672" name="BBC III…"/>
          <p:cNvSpPr txBox="1"/>
          <p:nvPr/>
        </p:nvSpPr>
        <p:spPr>
          <a:xfrm>
            <a:off x="712048" y="548601"/>
            <a:ext cx="9669684" cy="522477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p>
            <a:pPr algn="l">
              <a:defRPr sz="12000" b="0">
                <a:solidFill>
                  <a:srgbClr val="4E4C50"/>
                </a:solidFill>
                <a:latin typeface="+mn-lt"/>
                <a:ea typeface="+mn-ea"/>
                <a:cs typeface="+mn-cs"/>
                <a:sym typeface="Everett Light"/>
              </a:defRPr>
            </a:pPr>
            <a:r>
              <a:rPr b="0" dirty="0">
                <a:solidFill>
                  <a:srgbClr val="EA4663"/>
                </a:solidFill>
                <a:latin typeface="TWK Everett" panose="020B0204000000000000" pitchFamily="34" charset="77"/>
              </a:rPr>
              <a:t>BBC III</a:t>
            </a:r>
          </a:p>
          <a:p>
            <a:pPr algn="l">
              <a:defRPr sz="12000" b="0">
                <a:solidFill>
                  <a:srgbClr val="4E4C50"/>
                </a:solidFill>
                <a:latin typeface="+mn-lt"/>
                <a:ea typeface="+mn-ea"/>
                <a:cs typeface="+mn-cs"/>
                <a:sym typeface="Everett Light"/>
              </a:defRPr>
            </a:pPr>
            <a:r>
              <a:rPr b="0" dirty="0">
                <a:solidFill>
                  <a:srgbClr val="EA4663"/>
                </a:solidFill>
                <a:latin typeface="TWK Everett" panose="020B0204000000000000" pitchFamily="34" charset="77"/>
              </a:rPr>
              <a:t>BBC IV</a:t>
            </a:r>
          </a:p>
          <a:p>
            <a:pPr algn="l">
              <a:defRPr sz="12000" b="0">
                <a:solidFill>
                  <a:srgbClr val="4E4C50"/>
                </a:solidFill>
                <a:latin typeface="+mn-lt"/>
                <a:ea typeface="+mn-ea"/>
                <a:cs typeface="+mn-cs"/>
                <a:sym typeface="Everett Light"/>
              </a:defRPr>
            </a:pPr>
            <a:r>
              <a:rPr b="0" dirty="0">
                <a:solidFill>
                  <a:srgbClr val="EA4663"/>
                </a:solidFill>
                <a:latin typeface="TWK Everett" panose="020B0204000000000000" pitchFamily="34" charset="77"/>
              </a:rPr>
              <a:t>BBC V</a:t>
            </a:r>
          </a:p>
        </p:txBody>
      </p:sp>
      <p:sp>
        <p:nvSpPr>
          <p:cNvPr id="673" name="Sector: office…"/>
          <p:cNvSpPr txBox="1"/>
          <p:nvPr/>
        </p:nvSpPr>
        <p:spPr>
          <a:xfrm>
            <a:off x="809261" y="8308446"/>
            <a:ext cx="7040703" cy="31957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lnSpcReduction="10000"/>
          </a:bodyPr>
          <a:lstStyle/>
          <a:p>
            <a:pPr algn="l" defTabSz="722947">
              <a:lnSpc>
                <a:spcPct val="160000"/>
              </a:lnSpc>
              <a:tabLst>
                <a:tab pos="2108200" algn="l"/>
              </a:tabLst>
              <a:defRPr sz="2200" b="0">
                <a:solidFill>
                  <a:srgbClr val="4E4C50"/>
                </a:solidFill>
                <a:latin typeface="Everett Regular"/>
                <a:ea typeface="Everett Regular"/>
                <a:cs typeface="Everett Regular"/>
                <a:sym typeface="Everett Regular"/>
              </a:defRPr>
            </a:pPr>
            <a:r>
              <a:rPr b="0" dirty="0">
                <a:solidFill>
                  <a:srgbClr val="F4EEEE"/>
                </a:solidFill>
                <a:latin typeface="TWK Everett Light" panose="020B0204000000000000" pitchFamily="34" charset="77"/>
              </a:rPr>
              <a:t>Sector:</a:t>
            </a:r>
            <a:r>
              <a:rPr lang="sk-SK" b="0" dirty="0">
                <a:solidFill>
                  <a:srgbClr val="F4EEEE"/>
                </a:solidFill>
                <a:latin typeface="TWK Everett Light" panose="020B0204000000000000" pitchFamily="34" charset="77"/>
              </a:rPr>
              <a:t> </a:t>
            </a:r>
            <a:r>
              <a:rPr b="0" dirty="0">
                <a:solidFill>
                  <a:srgbClr val="F4EEEE"/>
                </a:solidFill>
                <a:latin typeface="TWK Everett Light" panose="020B0204000000000000" pitchFamily="34" charset="77"/>
              </a:rPr>
              <a:t>office </a:t>
            </a:r>
            <a:endParaRPr lang="sk-SK" b="0" dirty="0">
              <a:solidFill>
                <a:srgbClr val="F4EEEE"/>
              </a:solidFill>
              <a:latin typeface="TWK Everett Light" panose="020B0204000000000000" pitchFamily="34" charset="77"/>
            </a:endParaRPr>
          </a:p>
          <a:p>
            <a:pPr algn="l" defTabSz="722947">
              <a:lnSpc>
                <a:spcPct val="160000"/>
              </a:lnSpc>
              <a:tabLst>
                <a:tab pos="2108200" algn="l"/>
              </a:tabLst>
              <a:defRPr sz="2200" b="0">
                <a:solidFill>
                  <a:srgbClr val="4E4C50"/>
                </a:solidFill>
                <a:latin typeface="Everett Regular"/>
                <a:ea typeface="Everett Regular"/>
                <a:cs typeface="Everett Regular"/>
                <a:sym typeface="Everett Regular"/>
              </a:defRPr>
            </a:pPr>
            <a:r>
              <a:rPr b="0" dirty="0">
                <a:solidFill>
                  <a:srgbClr val="F4EEEE"/>
                </a:solidFill>
                <a:latin typeface="TWK Everett Light" panose="020B0204000000000000" pitchFamily="34" charset="77"/>
              </a:rPr>
              <a:t>City:</a:t>
            </a:r>
            <a:r>
              <a:rPr lang="sk-SK" b="0" dirty="0">
                <a:solidFill>
                  <a:srgbClr val="F4EEEE"/>
                </a:solidFill>
                <a:latin typeface="TWK Everett Light" panose="020B0204000000000000" pitchFamily="34" charset="77"/>
              </a:rPr>
              <a:t> B</a:t>
            </a:r>
            <a:r>
              <a:rPr b="0" dirty="0" err="1">
                <a:solidFill>
                  <a:srgbClr val="F4EEEE"/>
                </a:solidFill>
                <a:latin typeface="TWK Everett Light" panose="020B0204000000000000" pitchFamily="34" charset="77"/>
              </a:rPr>
              <a:t>ratislava</a:t>
            </a:r>
            <a:r>
              <a:rPr b="0" dirty="0">
                <a:solidFill>
                  <a:srgbClr val="F4EEEE"/>
                </a:solidFill>
                <a:latin typeface="TWK Everett Light" panose="020B0204000000000000" pitchFamily="34" charset="77"/>
              </a:rPr>
              <a:t> </a:t>
            </a:r>
            <a:endParaRPr lang="sk-SK" b="0" dirty="0">
              <a:solidFill>
                <a:srgbClr val="F4EEEE"/>
              </a:solidFill>
              <a:latin typeface="TWK Everett Light" panose="020B0204000000000000" pitchFamily="34" charset="77"/>
            </a:endParaRPr>
          </a:p>
          <a:p>
            <a:pPr algn="l" defTabSz="722947">
              <a:lnSpc>
                <a:spcPct val="160000"/>
              </a:lnSpc>
              <a:tabLst>
                <a:tab pos="2108200" algn="l"/>
              </a:tabLst>
              <a:defRPr sz="2200" b="0">
                <a:solidFill>
                  <a:srgbClr val="4E4C50"/>
                </a:solidFill>
                <a:latin typeface="Everett Regular"/>
                <a:ea typeface="Everett Regular"/>
                <a:cs typeface="Everett Regular"/>
                <a:sym typeface="Everett Regular"/>
              </a:defRPr>
            </a:pPr>
            <a:r>
              <a:rPr b="0" dirty="0">
                <a:solidFill>
                  <a:srgbClr val="F4EEEE"/>
                </a:solidFill>
                <a:latin typeface="TWK Everett Light" panose="020B0204000000000000" pitchFamily="34" charset="77"/>
              </a:rPr>
              <a:t>Leasable Area:</a:t>
            </a:r>
            <a:r>
              <a:rPr lang="sk-SK" b="0" dirty="0">
                <a:solidFill>
                  <a:srgbClr val="F4EEEE"/>
                </a:solidFill>
                <a:latin typeface="TWK Everett Light" panose="020B0204000000000000" pitchFamily="34" charset="77"/>
              </a:rPr>
              <a:t> </a:t>
            </a:r>
            <a:r>
              <a:rPr b="0" dirty="0">
                <a:solidFill>
                  <a:srgbClr val="F4EEEE"/>
                </a:solidFill>
                <a:latin typeface="TWK Everett Light" panose="020B0204000000000000" pitchFamily="34" charset="77"/>
              </a:rPr>
              <a:t>58,000 m² </a:t>
            </a:r>
            <a:endParaRPr lang="sk-SK" b="0" dirty="0">
              <a:solidFill>
                <a:srgbClr val="F4EEEE"/>
              </a:solidFill>
              <a:latin typeface="TWK Everett Light" panose="020B0204000000000000" pitchFamily="34" charset="77"/>
            </a:endParaRPr>
          </a:p>
          <a:p>
            <a:pPr algn="l" defTabSz="722947">
              <a:lnSpc>
                <a:spcPct val="160000"/>
              </a:lnSpc>
              <a:tabLst>
                <a:tab pos="2108200" algn="l"/>
              </a:tabLst>
              <a:defRPr sz="2200" b="0">
                <a:solidFill>
                  <a:srgbClr val="4E4C50"/>
                </a:solidFill>
                <a:latin typeface="Everett Regular"/>
                <a:ea typeface="Everett Regular"/>
                <a:cs typeface="Everett Regular"/>
                <a:sym typeface="Everett Regular"/>
              </a:defRPr>
            </a:pPr>
            <a:r>
              <a:rPr b="0" dirty="0" err="1">
                <a:solidFill>
                  <a:srgbClr val="F4EEEE"/>
                </a:solidFill>
                <a:latin typeface="TWK Everett Light" panose="020B0204000000000000" pitchFamily="34" charset="77"/>
              </a:rPr>
              <a:t>Compl</a:t>
            </a:r>
            <a:r>
              <a:rPr b="0" dirty="0">
                <a:solidFill>
                  <a:srgbClr val="F4EEEE"/>
                </a:solidFill>
                <a:latin typeface="TWK Everett Light" panose="020B0204000000000000" pitchFamily="34" charset="77"/>
              </a:rPr>
              <a:t>.:</a:t>
            </a:r>
            <a:r>
              <a:rPr lang="sk-SK" b="0" dirty="0">
                <a:solidFill>
                  <a:srgbClr val="F4EEEE"/>
                </a:solidFill>
                <a:latin typeface="TWK Everett Light" panose="020B0204000000000000" pitchFamily="34" charset="77"/>
              </a:rPr>
              <a:t> </a:t>
            </a:r>
            <a:r>
              <a:rPr b="0" dirty="0">
                <a:solidFill>
                  <a:srgbClr val="F4EEEE"/>
                </a:solidFill>
                <a:latin typeface="TWK Everett Light" panose="020B0204000000000000" pitchFamily="34" charset="77"/>
              </a:rPr>
              <a:t>2004 </a:t>
            </a:r>
            <a:endParaRPr lang="sk-SK" b="0" dirty="0">
              <a:solidFill>
                <a:srgbClr val="F4EEEE"/>
              </a:solidFill>
              <a:latin typeface="TWK Everett Light" panose="020B0204000000000000" pitchFamily="34" charset="77"/>
            </a:endParaRPr>
          </a:p>
          <a:p>
            <a:pPr algn="l" defTabSz="722947">
              <a:lnSpc>
                <a:spcPct val="160000"/>
              </a:lnSpc>
              <a:tabLst>
                <a:tab pos="2108200" algn="l"/>
              </a:tabLst>
              <a:defRPr sz="2200" b="0">
                <a:solidFill>
                  <a:srgbClr val="4E4C50"/>
                </a:solidFill>
                <a:latin typeface="Everett Regular"/>
                <a:ea typeface="Everett Regular"/>
                <a:cs typeface="Everett Regular"/>
                <a:sym typeface="Everett Regular"/>
              </a:defRPr>
            </a:pPr>
            <a:r>
              <a:rPr b="0" dirty="0">
                <a:solidFill>
                  <a:srgbClr val="F4EEEE"/>
                </a:solidFill>
                <a:latin typeface="TWK Everett Light" panose="020B0204000000000000" pitchFamily="34" charset="77"/>
              </a:rPr>
              <a:t>Disposal:</a:t>
            </a:r>
            <a:r>
              <a:rPr lang="sk-SK" b="0" dirty="0">
                <a:solidFill>
                  <a:srgbClr val="F4EEEE"/>
                </a:solidFill>
                <a:latin typeface="TWK Everett Light" panose="020B0204000000000000" pitchFamily="34" charset="77"/>
              </a:rPr>
              <a:t> </a:t>
            </a:r>
            <a:r>
              <a:rPr b="0" dirty="0">
                <a:solidFill>
                  <a:srgbClr val="F4EEEE"/>
                </a:solidFill>
                <a:latin typeface="TWK Everett Light" panose="020B0204000000000000" pitchFamily="34" charset="77"/>
              </a:rPr>
              <a:t>2004 Heitman </a:t>
            </a:r>
            <a:endParaRPr lang="sk-SK" b="0" dirty="0">
              <a:solidFill>
                <a:srgbClr val="F4EEEE"/>
              </a:solidFill>
              <a:latin typeface="TWK Everett Light" panose="020B0204000000000000" pitchFamily="34" charset="77"/>
            </a:endParaRPr>
          </a:p>
          <a:p>
            <a:pPr algn="l" defTabSz="722947">
              <a:lnSpc>
                <a:spcPct val="160000"/>
              </a:lnSpc>
              <a:tabLst>
                <a:tab pos="2108200" algn="l"/>
              </a:tabLst>
              <a:defRPr sz="2200" b="0">
                <a:solidFill>
                  <a:srgbClr val="4E4C50"/>
                </a:solidFill>
                <a:latin typeface="Everett Regular"/>
                <a:ea typeface="Everett Regular"/>
                <a:cs typeface="Everett Regular"/>
                <a:sym typeface="Everett Regular"/>
              </a:defRPr>
            </a:pPr>
            <a:r>
              <a:rPr b="0" dirty="0">
                <a:solidFill>
                  <a:srgbClr val="F4EEEE"/>
                </a:solidFill>
                <a:latin typeface="TWK Everett Light" panose="020B0204000000000000" pitchFamily="34" charset="77"/>
              </a:rPr>
              <a:t>Major tenants:</a:t>
            </a:r>
            <a:r>
              <a:rPr lang="sk-SK" b="0" dirty="0">
                <a:solidFill>
                  <a:srgbClr val="F4EEEE"/>
                </a:solidFill>
                <a:latin typeface="TWK Everett Light" panose="020B0204000000000000" pitchFamily="34" charset="77"/>
              </a:rPr>
              <a:t> </a:t>
            </a:r>
            <a:r>
              <a:rPr b="0" dirty="0">
                <a:solidFill>
                  <a:srgbClr val="F4EEEE"/>
                </a:solidFill>
                <a:latin typeface="TWK Everett Light" panose="020B0204000000000000" pitchFamily="34" charset="77"/>
              </a:rPr>
              <a:t>SAP, Accenture, </a:t>
            </a:r>
            <a:r>
              <a:rPr b="0" dirty="0" err="1">
                <a:solidFill>
                  <a:srgbClr val="F4EEEE"/>
                </a:solidFill>
                <a:latin typeface="TWK Everett Light" panose="020B0204000000000000" pitchFamily="34" charset="77"/>
              </a:rPr>
              <a:t>Unicredit</a:t>
            </a:r>
            <a:endParaRPr b="0" dirty="0">
              <a:solidFill>
                <a:srgbClr val="F4EEEE"/>
              </a:solidFill>
              <a:latin typeface="TWK Everett Light" panose="020B0204000000000000" pitchFamily="34" charset="77"/>
            </a:endParaRPr>
          </a:p>
        </p:txBody>
      </p:sp>
      <p:sp>
        <p:nvSpPr>
          <p:cNvPr id="674" name="Čiara"/>
          <p:cNvSpPr/>
          <p:nvPr/>
        </p:nvSpPr>
        <p:spPr>
          <a:xfrm>
            <a:off x="908616" y="8414562"/>
            <a:ext cx="6031328" cy="1"/>
          </a:xfrm>
          <a:prstGeom prst="line">
            <a:avLst/>
          </a:prstGeom>
          <a:ln w="12700">
            <a:solidFill>
              <a:srgbClr val="F4EEEE"/>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dirty="0">
              <a:highlight>
                <a:srgbClr val="F4EEEE"/>
              </a:highlight>
            </a:endParaRPr>
          </a:p>
        </p:txBody>
      </p:sp>
      <p:sp>
        <p:nvSpPr>
          <p:cNvPr id="675" name="Čiara"/>
          <p:cNvSpPr/>
          <p:nvPr/>
        </p:nvSpPr>
        <p:spPr>
          <a:xfrm>
            <a:off x="883005" y="11461089"/>
            <a:ext cx="6031328" cy="1"/>
          </a:xfrm>
          <a:prstGeom prst="line">
            <a:avLst/>
          </a:prstGeom>
          <a:ln w="12700">
            <a:solidFill>
              <a:srgbClr val="F4EEEE"/>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highlight>
                <a:srgbClr val="F4EEEE"/>
              </a:highlight>
            </a:endParaRPr>
          </a:p>
        </p:txBody>
      </p:sp>
      <p:sp>
        <p:nvSpPr>
          <p:cNvPr id="676" name="PROJECT DETAILS"/>
          <p:cNvSpPr txBox="1"/>
          <p:nvPr/>
        </p:nvSpPr>
        <p:spPr>
          <a:xfrm>
            <a:off x="886295" y="7863281"/>
            <a:ext cx="4310952" cy="488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110000"/>
              </a:lnSpc>
              <a:tabLst>
                <a:tab pos="2400300" algn="l"/>
              </a:tabLst>
              <a:defRPr sz="1900" b="0" spc="95">
                <a:solidFill>
                  <a:srgbClr val="4E4C50"/>
                </a:solidFill>
                <a:latin typeface="Everett Regular"/>
                <a:ea typeface="Everett Regular"/>
                <a:cs typeface="Everett Regular"/>
                <a:sym typeface="Everett Regular"/>
              </a:defRPr>
            </a:lvl1pPr>
          </a:lstStyle>
          <a:p>
            <a:r>
              <a:rPr dirty="0">
                <a:solidFill>
                  <a:srgbClr val="F4EEEE"/>
                </a:solidFill>
                <a:latin typeface="TWK Everett Light" panose="020B0204000000000000" pitchFamily="34" charset="77"/>
              </a:rPr>
              <a:t>PROJECT DETAILS</a:t>
            </a:r>
          </a:p>
        </p:txBody>
      </p:sp>
      <p:sp>
        <p:nvSpPr>
          <p:cNvPr id="677" name="Čiara"/>
          <p:cNvSpPr/>
          <p:nvPr/>
        </p:nvSpPr>
        <p:spPr>
          <a:xfrm>
            <a:off x="908616" y="8926016"/>
            <a:ext cx="6031328" cy="1"/>
          </a:xfrm>
          <a:prstGeom prst="line">
            <a:avLst/>
          </a:prstGeom>
          <a:ln w="12700">
            <a:solidFill>
              <a:srgbClr val="F4EEEE"/>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highlight>
                <a:srgbClr val="F4EEEE"/>
              </a:highlight>
            </a:endParaRPr>
          </a:p>
        </p:txBody>
      </p:sp>
      <p:sp>
        <p:nvSpPr>
          <p:cNvPr id="678" name="Čiara"/>
          <p:cNvSpPr/>
          <p:nvPr/>
        </p:nvSpPr>
        <p:spPr>
          <a:xfrm>
            <a:off x="908616" y="9402262"/>
            <a:ext cx="6031328" cy="1"/>
          </a:xfrm>
          <a:prstGeom prst="line">
            <a:avLst/>
          </a:prstGeom>
          <a:ln w="12700">
            <a:solidFill>
              <a:srgbClr val="F4EEEE"/>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highlight>
                <a:srgbClr val="F4EEEE"/>
              </a:highlight>
            </a:endParaRPr>
          </a:p>
        </p:txBody>
      </p:sp>
      <p:sp>
        <p:nvSpPr>
          <p:cNvPr id="679" name="Čiara"/>
          <p:cNvSpPr/>
          <p:nvPr/>
        </p:nvSpPr>
        <p:spPr>
          <a:xfrm>
            <a:off x="908616" y="9936480"/>
            <a:ext cx="6031328" cy="1"/>
          </a:xfrm>
          <a:prstGeom prst="line">
            <a:avLst/>
          </a:prstGeom>
          <a:ln w="12700">
            <a:solidFill>
              <a:srgbClr val="F4EEEE"/>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highlight>
                <a:srgbClr val="F4EEEE"/>
              </a:highlight>
            </a:endParaRPr>
          </a:p>
        </p:txBody>
      </p:sp>
      <p:sp>
        <p:nvSpPr>
          <p:cNvPr id="680" name="Čiara"/>
          <p:cNvSpPr/>
          <p:nvPr/>
        </p:nvSpPr>
        <p:spPr>
          <a:xfrm>
            <a:off x="908616" y="10438107"/>
            <a:ext cx="6031328" cy="1"/>
          </a:xfrm>
          <a:prstGeom prst="line">
            <a:avLst/>
          </a:prstGeom>
          <a:ln w="12700">
            <a:solidFill>
              <a:srgbClr val="F4EEEE"/>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highlight>
                <a:srgbClr val="F4EEEE"/>
              </a:highlight>
            </a:endParaRPr>
          </a:p>
        </p:txBody>
      </p:sp>
      <p:sp>
        <p:nvSpPr>
          <p:cNvPr id="681" name="Čiara"/>
          <p:cNvSpPr/>
          <p:nvPr/>
        </p:nvSpPr>
        <p:spPr>
          <a:xfrm>
            <a:off x="908616" y="10915161"/>
            <a:ext cx="6031328" cy="1"/>
          </a:xfrm>
          <a:prstGeom prst="line">
            <a:avLst/>
          </a:prstGeom>
          <a:ln w="12700">
            <a:solidFill>
              <a:srgbClr val="F4EEEE"/>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highlight>
                <a:srgbClr val="F4EEEE"/>
              </a:highlight>
            </a:endParaRPr>
          </a:p>
        </p:txBody>
      </p:sp>
      <p:pic>
        <p:nvPicPr>
          <p:cNvPr id="4" name="Picture 3">
            <a:extLst>
              <a:ext uri="{FF2B5EF4-FFF2-40B4-BE49-F238E27FC236}">
                <a16:creationId xmlns:a16="http://schemas.microsoft.com/office/drawing/2014/main" id="{108C7677-ADC0-2A7C-9635-F10EDA24760B}"/>
              </a:ext>
            </a:extLst>
          </p:cNvPr>
          <p:cNvPicPr>
            <a:picLocks noChangeAspect="1"/>
          </p:cNvPicPr>
          <p:nvPr/>
        </p:nvPicPr>
        <p:blipFill rotWithShape="1">
          <a:blip r:embed="rId2">
            <a:extLst>
              <a:ext uri="{28A0092B-C50C-407E-A947-70E740481C1C}">
                <a14:useLocalDpi xmlns:a14="http://schemas.microsoft.com/office/drawing/2010/main" val="0"/>
              </a:ext>
            </a:extLst>
          </a:blip>
          <a:srcRect t="17755" b="6042"/>
          <a:stretch/>
        </p:blipFill>
        <p:spPr>
          <a:xfrm>
            <a:off x="11784495" y="0"/>
            <a:ext cx="12599505" cy="13716000"/>
          </a:xfrm>
          <a:prstGeom prst="rect">
            <a:avLst/>
          </a:prstGeom>
        </p:spPr>
      </p:pic>
      <p:grpSp>
        <p:nvGrpSpPr>
          <p:cNvPr id="7" name="Group 6">
            <a:extLst>
              <a:ext uri="{FF2B5EF4-FFF2-40B4-BE49-F238E27FC236}">
                <a16:creationId xmlns:a16="http://schemas.microsoft.com/office/drawing/2014/main" id="{44186960-D30E-23CD-3CBF-0D57D04B6599}"/>
              </a:ext>
            </a:extLst>
          </p:cNvPr>
          <p:cNvGrpSpPr/>
          <p:nvPr/>
        </p:nvGrpSpPr>
        <p:grpSpPr>
          <a:xfrm>
            <a:off x="23877237" y="0"/>
            <a:ext cx="497139" cy="12001499"/>
            <a:chOff x="624473" y="0"/>
            <a:chExt cx="497139" cy="12001499"/>
          </a:xfrm>
          <a:solidFill>
            <a:srgbClr val="EA4663"/>
          </a:solidFill>
        </p:grpSpPr>
        <p:sp>
          <p:nvSpPr>
            <p:cNvPr id="8" name="Rectangle 7">
              <a:extLst>
                <a:ext uri="{FF2B5EF4-FFF2-40B4-BE49-F238E27FC236}">
                  <a16:creationId xmlns:a16="http://schemas.microsoft.com/office/drawing/2014/main" id="{9B3E706C-1B80-5C5F-6C2B-B824A420ECBC}"/>
                </a:ext>
              </a:extLst>
            </p:cNvPr>
            <p:cNvSpPr/>
            <p:nvPr/>
          </p:nvSpPr>
          <p:spPr>
            <a:xfrm rot="16200000" flipV="1">
              <a:off x="15793" y="608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9" name="Rectangle 8">
              <a:extLst>
                <a:ext uri="{FF2B5EF4-FFF2-40B4-BE49-F238E27FC236}">
                  <a16:creationId xmlns:a16="http://schemas.microsoft.com/office/drawing/2014/main" id="{080B6FBF-7170-7F98-34D3-B33CA9A82E23}"/>
                </a:ext>
              </a:extLst>
            </p:cNvPr>
            <p:cNvSpPr/>
            <p:nvPr/>
          </p:nvSpPr>
          <p:spPr>
            <a:xfrm rot="16200000" flipV="1">
              <a:off x="15793" y="4037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69E30C65-B7F2-3102-55AC-042DBEC33703}"/>
                </a:ext>
              </a:extLst>
            </p:cNvPr>
            <p:cNvSpPr/>
            <p:nvPr/>
          </p:nvSpPr>
          <p:spPr>
            <a:xfrm rot="16200000" flipV="1">
              <a:off x="15793" y="7466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1" name="Rectangle 10">
              <a:extLst>
                <a:ext uri="{FF2B5EF4-FFF2-40B4-BE49-F238E27FC236}">
                  <a16:creationId xmlns:a16="http://schemas.microsoft.com/office/drawing/2014/main" id="{494D3108-F043-377D-31AE-9DFCE9D89A3F}"/>
                </a:ext>
              </a:extLst>
            </p:cNvPr>
            <p:cNvSpPr/>
            <p:nvPr/>
          </p:nvSpPr>
          <p:spPr>
            <a:xfrm rot="16200000" flipV="1">
              <a:off x="15793" y="10895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86" name="Key projects"/>
          <p:cNvSpPr txBox="1">
            <a:spLocks noGrp="1"/>
          </p:cNvSpPr>
          <p:nvPr>
            <p:ph type="body" idx="4294967295"/>
          </p:nvPr>
        </p:nvSpPr>
        <p:spPr>
          <a:xfrm>
            <a:off x="0" y="787400"/>
            <a:ext cx="6397625" cy="936625"/>
          </a:xfrm>
          <a:prstGeom prst="rect">
            <a:avLst/>
          </a:prstGeom>
        </p:spPr>
        <p:txBody>
          <a:bodyPr/>
          <a:lstStyle/>
          <a:p>
            <a:r>
              <a:t>Key projects</a:t>
            </a:r>
          </a:p>
        </p:txBody>
      </p:sp>
      <p:sp>
        <p:nvSpPr>
          <p:cNvPr id="689" name="330.500 m2"/>
          <p:cNvSpPr txBox="1"/>
          <p:nvPr/>
        </p:nvSpPr>
        <p:spPr>
          <a:xfrm>
            <a:off x="15127637" y="11512183"/>
            <a:ext cx="7990729" cy="14166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lvl1pPr algn="l">
              <a:lnSpc>
                <a:spcPct val="70000"/>
              </a:lnSpc>
              <a:defRPr sz="10000" b="0">
                <a:solidFill>
                  <a:srgbClr val="4E4C50"/>
                </a:solidFill>
                <a:latin typeface="+mn-lt"/>
                <a:ea typeface="+mn-ea"/>
                <a:cs typeface="+mn-cs"/>
                <a:sym typeface="Everett Light"/>
              </a:defRPr>
            </a:lvl1pPr>
          </a:lstStyle>
          <a:p>
            <a:r>
              <a:rPr dirty="0">
                <a:solidFill>
                  <a:srgbClr val="EA4663"/>
                </a:solidFill>
                <a:latin typeface="TWK Everett" panose="020B0204000000000000" pitchFamily="34" charset="77"/>
              </a:rPr>
              <a:t>3</a:t>
            </a:r>
            <a:r>
              <a:rPr lang="sk-SK" dirty="0">
                <a:solidFill>
                  <a:srgbClr val="EA4663"/>
                </a:solidFill>
                <a:latin typeface="TWK Everett" panose="020B0204000000000000" pitchFamily="34" charset="77"/>
              </a:rPr>
              <a:t>01</a:t>
            </a:r>
            <a:r>
              <a:rPr dirty="0">
                <a:solidFill>
                  <a:srgbClr val="EA4663"/>
                </a:solidFill>
                <a:latin typeface="TWK Everett" panose="020B0204000000000000" pitchFamily="34" charset="77"/>
              </a:rPr>
              <a:t>.</a:t>
            </a:r>
            <a:r>
              <a:rPr lang="sk-SK" dirty="0">
                <a:solidFill>
                  <a:srgbClr val="EA4663"/>
                </a:solidFill>
                <a:latin typeface="TWK Everett" panose="020B0204000000000000" pitchFamily="34" charset="77"/>
              </a:rPr>
              <a:t>1</a:t>
            </a:r>
            <a:r>
              <a:rPr dirty="0">
                <a:solidFill>
                  <a:srgbClr val="EA4663"/>
                </a:solidFill>
                <a:latin typeface="TWK Everett" panose="020B0204000000000000" pitchFamily="34" charset="77"/>
              </a:rPr>
              <a:t>00 m2</a:t>
            </a:r>
          </a:p>
        </p:txBody>
      </p:sp>
      <p:sp>
        <p:nvSpPr>
          <p:cNvPr id="690" name="Total track record"/>
          <p:cNvSpPr txBox="1"/>
          <p:nvPr/>
        </p:nvSpPr>
        <p:spPr>
          <a:xfrm>
            <a:off x="8464066" y="11880905"/>
            <a:ext cx="6585783" cy="6791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lvl1pPr algn="l">
              <a:lnSpc>
                <a:spcPct val="70000"/>
              </a:lnSpc>
              <a:defRPr sz="2500" b="0">
                <a:solidFill>
                  <a:srgbClr val="4E4C50"/>
                </a:solidFill>
                <a:latin typeface="Everett Regular"/>
                <a:ea typeface="Everett Regular"/>
                <a:cs typeface="Everett Regular"/>
                <a:sym typeface="Everett Regular"/>
              </a:defRPr>
            </a:lvl1pPr>
          </a:lstStyle>
          <a:p>
            <a:r>
              <a:rPr dirty="0">
                <a:solidFill>
                  <a:srgbClr val="F4EEEE"/>
                </a:solidFill>
                <a:latin typeface="TWK Everett Light" panose="020B0204000000000000" pitchFamily="34" charset="77"/>
              </a:rPr>
              <a:t>Total track record</a:t>
            </a:r>
          </a:p>
        </p:txBody>
      </p:sp>
      <p:graphicFrame>
        <p:nvGraphicFramePr>
          <p:cNvPr id="2" name="Tabuľka">
            <a:extLst>
              <a:ext uri="{FF2B5EF4-FFF2-40B4-BE49-F238E27FC236}">
                <a16:creationId xmlns:a16="http://schemas.microsoft.com/office/drawing/2014/main" id="{578B3A24-5092-3898-24FD-74A67899FE5C}"/>
              </a:ext>
            </a:extLst>
          </p:cNvPr>
          <p:cNvGraphicFramePr/>
          <p:nvPr>
            <p:extLst>
              <p:ext uri="{D42A27DB-BD31-4B8C-83A1-F6EECF244321}">
                <p14:modId xmlns:p14="http://schemas.microsoft.com/office/powerpoint/2010/main" val="3321443462"/>
              </p:ext>
            </p:extLst>
          </p:nvPr>
        </p:nvGraphicFramePr>
        <p:xfrm>
          <a:off x="659974" y="1255712"/>
          <a:ext cx="22925648" cy="8154983"/>
        </p:xfrm>
        <a:graphic>
          <a:graphicData uri="http://schemas.openxmlformats.org/drawingml/2006/table">
            <a:tbl>
              <a:tblPr firstRow="1" bandRow="1">
                <a:tableStyleId>{4C3C2611-4C71-4FC5-86AE-919BDF0F9419}</a:tableStyleId>
              </a:tblPr>
              <a:tblGrid>
                <a:gridCol w="4395952">
                  <a:extLst>
                    <a:ext uri="{9D8B030D-6E8A-4147-A177-3AD203B41FA5}">
                      <a16:colId xmlns:a16="http://schemas.microsoft.com/office/drawing/2014/main" val="20000"/>
                    </a:ext>
                  </a:extLst>
                </a:gridCol>
                <a:gridCol w="2455467">
                  <a:extLst>
                    <a:ext uri="{9D8B030D-6E8A-4147-A177-3AD203B41FA5}">
                      <a16:colId xmlns:a16="http://schemas.microsoft.com/office/drawing/2014/main" val="20001"/>
                    </a:ext>
                  </a:extLst>
                </a:gridCol>
                <a:gridCol w="2225268">
                  <a:extLst>
                    <a:ext uri="{9D8B030D-6E8A-4147-A177-3AD203B41FA5}">
                      <a16:colId xmlns:a16="http://schemas.microsoft.com/office/drawing/2014/main" val="20002"/>
                    </a:ext>
                  </a:extLst>
                </a:gridCol>
                <a:gridCol w="1822417">
                  <a:extLst>
                    <a:ext uri="{9D8B030D-6E8A-4147-A177-3AD203B41FA5}">
                      <a16:colId xmlns:a16="http://schemas.microsoft.com/office/drawing/2014/main" val="20003"/>
                    </a:ext>
                  </a:extLst>
                </a:gridCol>
                <a:gridCol w="2417101">
                  <a:extLst>
                    <a:ext uri="{9D8B030D-6E8A-4147-A177-3AD203B41FA5}">
                      <a16:colId xmlns:a16="http://schemas.microsoft.com/office/drawing/2014/main" val="20004"/>
                    </a:ext>
                  </a:extLst>
                </a:gridCol>
                <a:gridCol w="1803232">
                  <a:extLst>
                    <a:ext uri="{9D8B030D-6E8A-4147-A177-3AD203B41FA5}">
                      <a16:colId xmlns:a16="http://schemas.microsoft.com/office/drawing/2014/main" val="20005"/>
                    </a:ext>
                  </a:extLst>
                </a:gridCol>
                <a:gridCol w="6076545">
                  <a:extLst>
                    <a:ext uri="{9D8B030D-6E8A-4147-A177-3AD203B41FA5}">
                      <a16:colId xmlns:a16="http://schemas.microsoft.com/office/drawing/2014/main" val="20006"/>
                    </a:ext>
                  </a:extLst>
                </a:gridCol>
                <a:gridCol w="1729666">
                  <a:extLst>
                    <a:ext uri="{9D8B030D-6E8A-4147-A177-3AD203B41FA5}">
                      <a16:colId xmlns:a16="http://schemas.microsoft.com/office/drawing/2014/main" val="1459781555"/>
                    </a:ext>
                  </a:extLst>
                </a:gridCol>
              </a:tblGrid>
              <a:tr h="913419">
                <a:tc>
                  <a:txBody>
                    <a:bodyPr/>
                    <a:lstStyle/>
                    <a:p>
                      <a:pPr marL="25400" marR="38100" indent="12700" algn="l" defTabSz="914400">
                        <a:defRPr sz="1800" b="0">
                          <a:solidFill>
                            <a:srgbClr val="000000"/>
                          </a:solidFill>
                        </a:defRPr>
                      </a:pPr>
                      <a:r>
                        <a:rPr lang="sk-SK" sz="1900" b="0" i="0" cap="all" spc="95" dirty="0">
                          <a:solidFill>
                            <a:srgbClr val="F4EEEE"/>
                          </a:solidFill>
                          <a:latin typeface="TWK Everett  Light"/>
                          <a:ea typeface="Everett Regular"/>
                          <a:cs typeface="Everett Regular"/>
                          <a:sym typeface="Everett Regular"/>
                        </a:rPr>
                        <a:t>PROJEKT</a:t>
                      </a:r>
                      <a:endParaRPr sz="1900" b="0" i="0" cap="all" spc="95" dirty="0">
                        <a:solidFill>
                          <a:srgbClr val="F4EEEE"/>
                        </a:solidFill>
                        <a:latin typeface="TWK Everett  Light"/>
                        <a:ea typeface="Everett Regular"/>
                        <a:cs typeface="Everett Regular"/>
                        <a:sym typeface="Everett Regular"/>
                      </a:endParaRPr>
                    </a:p>
                  </a:txBody>
                  <a:tcPr marL="127000" marR="127000" marT="127000" marB="127000" anchor="ctr" horzOverflow="overflow">
                    <a:lnL w="0">
                      <a:miter lim="400000"/>
                    </a:lnL>
                    <a:lnR w="25400">
                      <a:solidFill>
                        <a:srgbClr val="FFFFFF"/>
                      </a:solidFill>
                      <a:miter lim="400000"/>
                    </a:lnR>
                    <a:lnT w="0">
                      <a:miter lim="400000"/>
                    </a:lnT>
                    <a:lnB w="12700">
                      <a:solidFill>
                        <a:srgbClr val="D6D5D5"/>
                      </a:solidFill>
                      <a:miter lim="400000"/>
                    </a:lnB>
                    <a:noFill/>
                  </a:tcPr>
                </a:tc>
                <a:tc>
                  <a:txBody>
                    <a:bodyPr/>
                    <a:lstStyle/>
                    <a:p>
                      <a:pPr marL="25400" marR="38100" indent="12700" algn="l" defTabSz="914400">
                        <a:defRPr sz="1800" b="0">
                          <a:solidFill>
                            <a:srgbClr val="000000"/>
                          </a:solidFill>
                        </a:defRPr>
                      </a:pPr>
                      <a:r>
                        <a:rPr lang="sk-SK" sz="1900" b="0" i="0" cap="all" spc="114" dirty="0">
                          <a:solidFill>
                            <a:srgbClr val="F4EEEE"/>
                          </a:solidFill>
                          <a:latin typeface="TWK Everett  Light"/>
                          <a:ea typeface="Everett Regular"/>
                          <a:cs typeface="Everett Regular"/>
                        </a:rPr>
                        <a:t>lokalita</a:t>
                      </a:r>
                      <a:endParaRPr sz="1900" b="0" i="0" cap="all" spc="114" dirty="0">
                        <a:solidFill>
                          <a:srgbClr val="F4EEEE"/>
                        </a:solidFill>
                        <a:latin typeface="TWK Everett  Light"/>
                        <a:ea typeface="Everett Regular"/>
                        <a:cs typeface="Everett Regular"/>
                        <a:sym typeface="Everett Regular"/>
                      </a:endParaRP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noFill/>
                  </a:tcPr>
                </a:tc>
                <a:tc>
                  <a:txBody>
                    <a:bodyPr/>
                    <a:lstStyle/>
                    <a:p>
                      <a:pPr marL="25400" marR="38100" indent="12700" algn="l" defTabSz="914400">
                        <a:defRPr sz="1800" b="0">
                          <a:solidFill>
                            <a:srgbClr val="000000"/>
                          </a:solidFill>
                        </a:defRPr>
                      </a:pPr>
                      <a:r>
                        <a:rPr lang="sk-SK" sz="1900" b="0" i="0" cap="all" spc="114" dirty="0">
                          <a:solidFill>
                            <a:srgbClr val="F4EEEE"/>
                          </a:solidFill>
                          <a:latin typeface="TWK Everett  Light"/>
                          <a:ea typeface="Everett Regular"/>
                          <a:cs typeface="Everett Regular"/>
                        </a:rPr>
                        <a:t>FUNKCIA</a:t>
                      </a:r>
                      <a:endParaRPr sz="1900" b="0" i="0" cap="all" spc="114" dirty="0">
                        <a:solidFill>
                          <a:srgbClr val="F4EEEE"/>
                        </a:solidFill>
                        <a:latin typeface="TWK Everett  Light"/>
                        <a:ea typeface="Everett Regular"/>
                        <a:cs typeface="Everett Regular"/>
                        <a:sym typeface="Everett Regular"/>
                      </a:endParaRP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noFill/>
                  </a:tcPr>
                </a:tc>
                <a:tc>
                  <a:txBody>
                    <a:bodyPr/>
                    <a:lstStyle/>
                    <a:p>
                      <a:pPr marL="25400" marR="38100" lvl="0" indent="12700" algn="l" defTabSz="914400">
                        <a:buNone/>
                        <a:defRPr sz="1800" b="0">
                          <a:solidFill>
                            <a:srgbClr val="000000"/>
                          </a:solidFill>
                        </a:defRPr>
                      </a:pPr>
                      <a:r>
                        <a:rPr lang="sk-SK" sz="1900" b="0" i="0" cap="all" spc="114" dirty="0">
                          <a:solidFill>
                            <a:srgbClr val="F4EEEE"/>
                          </a:solidFill>
                          <a:latin typeface="TWK Everett  Light"/>
                        </a:rPr>
                        <a:t>AKVIZÍCIA</a:t>
                      </a:r>
                      <a:endParaRPr dirty="0">
                        <a:latin typeface="TWK Everett  Light"/>
                        <a:sym typeface="Everett Regular"/>
                      </a:endParaRP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noFill/>
                  </a:tcPr>
                </a:tc>
                <a:tc>
                  <a:txBody>
                    <a:bodyPr/>
                    <a:lstStyle/>
                    <a:p>
                      <a:pPr marL="25400" marR="38100" indent="12700" algn="l" defTabSz="914400">
                        <a:defRPr sz="1800" b="0">
                          <a:solidFill>
                            <a:srgbClr val="000000"/>
                          </a:solidFill>
                        </a:defRPr>
                      </a:pPr>
                      <a:r>
                        <a:rPr lang="sk-SK" sz="1900" b="0" i="0" cap="all" spc="114" dirty="0" err="1">
                          <a:solidFill>
                            <a:srgbClr val="F4EEEE"/>
                          </a:solidFill>
                          <a:latin typeface="TWK Everett  Light"/>
                          <a:ea typeface="Everett Regular"/>
                          <a:cs typeface="Everett Regular"/>
                        </a:rPr>
                        <a:t>DOkončenie</a:t>
                      </a:r>
                      <a:endParaRPr sz="1900" b="0" i="0" cap="all" spc="114" dirty="0" err="1">
                        <a:solidFill>
                          <a:srgbClr val="F4EEEE"/>
                        </a:solidFill>
                        <a:latin typeface="TWK Everett  Light"/>
                        <a:ea typeface="Everett Regular"/>
                        <a:cs typeface="Everett Regular"/>
                        <a:sym typeface="Everett Regular"/>
                      </a:endParaRP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noFill/>
                  </a:tcPr>
                </a:tc>
                <a:tc>
                  <a:txBody>
                    <a:bodyPr/>
                    <a:lstStyle/>
                    <a:p>
                      <a:pPr marL="25400" marR="38100" indent="12700" algn="l" defTabSz="914400">
                        <a:defRPr sz="1800" b="0">
                          <a:solidFill>
                            <a:srgbClr val="000000"/>
                          </a:solidFill>
                        </a:defRPr>
                      </a:pPr>
                      <a:r>
                        <a:rPr lang="sk-SK" sz="1900" b="0" i="0" cap="all" spc="114" dirty="0">
                          <a:solidFill>
                            <a:srgbClr val="F4EEEE"/>
                          </a:solidFill>
                          <a:latin typeface="TWK Everett  Light"/>
                          <a:ea typeface="Everett Regular"/>
                          <a:cs typeface="Everett Regular"/>
                        </a:rPr>
                        <a:t>GLA/NSA</a:t>
                      </a:r>
                      <a:endParaRPr sz="1900" b="0" i="0" cap="all" spc="114" dirty="0">
                        <a:solidFill>
                          <a:srgbClr val="F4EEEE"/>
                        </a:solidFill>
                        <a:latin typeface="TWK Everett  Light"/>
                        <a:ea typeface="Everett Regular"/>
                        <a:cs typeface="Everett Regular"/>
                        <a:sym typeface="Everett Regular"/>
                      </a:endParaRP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noFill/>
                  </a:tcPr>
                </a:tc>
                <a:tc>
                  <a:txBody>
                    <a:bodyPr/>
                    <a:lstStyle/>
                    <a:p>
                      <a:pPr marL="25400" marR="38100" indent="12700" algn="l"/>
                      <a:r>
                        <a:rPr lang="sk-SK" sz="1900" b="0" i="0" cap="all" spc="114" dirty="0">
                          <a:solidFill>
                            <a:srgbClr val="F4EEEE"/>
                          </a:solidFill>
                          <a:latin typeface="TWK Everett  Light"/>
                          <a:ea typeface="Everett Regular"/>
                          <a:cs typeface="Everett Regular"/>
                          <a:sym typeface="Everett Regular"/>
                        </a:rPr>
                        <a:t>HLAVNÍ NÁJOMNÍCI</a:t>
                      </a:r>
                      <a:r>
                        <a:rPr lang="sk-SK" sz="1900" b="0" i="0" cap="all" spc="114" dirty="0">
                          <a:solidFill>
                            <a:srgbClr val="F4EEEE"/>
                          </a:solidFill>
                          <a:latin typeface="TWK Everett  Light"/>
                          <a:ea typeface="Everett Regular"/>
                          <a:cs typeface="Everett Regular"/>
                        </a:rPr>
                        <a:t>, </a:t>
                      </a:r>
                      <a:r>
                        <a:rPr lang="sk-SK" sz="1900" b="0" i="0" cap="all" spc="114" dirty="0" err="1">
                          <a:solidFill>
                            <a:srgbClr val="F4EEEE"/>
                          </a:solidFill>
                          <a:latin typeface="TWK Everett  Light"/>
                          <a:ea typeface="Everett Regular"/>
                          <a:cs typeface="Everett Regular"/>
                        </a:rPr>
                        <a:t>POzn.</a:t>
                      </a:r>
                      <a:endParaRPr sz="1900" b="0" i="0" cap="all" spc="114" dirty="0">
                        <a:solidFill>
                          <a:srgbClr val="F4EEEE"/>
                        </a:solidFill>
                        <a:latin typeface="TWK Everett  Light"/>
                        <a:ea typeface="Everett Regular"/>
                        <a:cs typeface="Everett Regular"/>
                        <a:sym typeface="Everett Regular"/>
                      </a:endParaRP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noFill/>
                  </a:tcPr>
                </a:tc>
                <a:tc>
                  <a:txBody>
                    <a:bodyPr/>
                    <a:lstStyle/>
                    <a:p>
                      <a:pPr marL="25400" lvl="0" indent="12700" algn="l">
                        <a:buNone/>
                      </a:pPr>
                      <a:r>
                        <a:rPr lang="sk-SK" sz="1900" b="0" i="0" cap="all" spc="114" dirty="0" err="1">
                          <a:solidFill>
                            <a:srgbClr val="F4EEEE"/>
                          </a:solidFill>
                          <a:latin typeface="TWK Everett  Light"/>
                          <a:ea typeface="Everett Regular"/>
                          <a:cs typeface="Everett Regular"/>
                        </a:rPr>
                        <a:t>ExIT</a:t>
                      </a:r>
                      <a:endParaRPr sz="1900" b="0" i="0" cap="all" spc="114" dirty="0" err="1">
                        <a:solidFill>
                          <a:srgbClr val="F4EEEE"/>
                        </a:solidFill>
                        <a:latin typeface="TWK Everett  Light"/>
                        <a:ea typeface="Everett Regular"/>
                        <a:cs typeface="Everett Regular"/>
                        <a:sym typeface="Everett Regular"/>
                      </a:endParaRPr>
                    </a:p>
                  </a:txBody>
                  <a:tcPr marL="127000" marR="127000" marT="127000" marB="127000">
                    <a:lnL w="25400" cap="flat" cmpd="sng" algn="ctr">
                      <a:solidFill>
                        <a:srgbClr val="FFFFFF"/>
                      </a:solidFill>
                      <a:prstDash val="solid"/>
                      <a:miter lim="400000"/>
                      <a:headEnd type="none" w="med" len="med"/>
                      <a:tailEnd type="none" w="med" len="med"/>
                    </a:lnL>
                    <a:lnR w="0">
                      <a:noFill/>
                    </a:lnR>
                    <a:lnT w="0">
                      <a:noFill/>
                    </a:lnT>
                    <a:lnB w="12700">
                      <a:solidFill>
                        <a:srgbClr val="D6D5D5"/>
                      </a:solidFill>
                    </a:lnB>
                    <a:noFill/>
                  </a:tcPr>
                </a:tc>
                <a:extLst>
                  <a:ext uri="{0D108BD9-81ED-4DB2-BD59-A6C34878D82A}">
                    <a16:rowId xmlns:a16="http://schemas.microsoft.com/office/drawing/2014/main" val="10000"/>
                  </a:ext>
                </a:extLst>
              </a:tr>
              <a:tr h="658324">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Bratislava Business Center III</a:t>
                      </a:r>
                    </a:p>
                  </a:txBody>
                  <a:tcPr marL="127000" marR="127000" marT="127000" marB="127000" anchor="ctr" horzOverflow="overflow">
                    <a:lnL w="0">
                      <a:miter lim="400000"/>
                    </a:lnL>
                    <a:lnT w="12700">
                      <a:solidFill>
                        <a:srgbClr val="D6D5D5"/>
                      </a:solidFill>
                      <a:miter lim="400000"/>
                    </a:lnT>
                    <a:lnB w="12700">
                      <a:solidFill>
                        <a:srgbClr val="D6D5D5"/>
                      </a:solidFill>
                      <a:miter lim="400000"/>
                    </a:lnB>
                    <a:noFill/>
                  </a:tcPr>
                </a:tc>
                <a:tc>
                  <a:txBody>
                    <a:bodyPr/>
                    <a:lstStyle/>
                    <a:p>
                      <a:pPr marL="25400" marR="38100" indent="12700" algn="l"/>
                      <a:r>
                        <a:rPr sz="2500" b="0" i="0" dirty="0">
                          <a:solidFill>
                            <a:srgbClr val="F4EEEE"/>
                          </a:solidFill>
                          <a:latin typeface="TWK Everett  Light"/>
                          <a:ea typeface="Everett Regular"/>
                          <a:cs typeface="Everett Regular"/>
                          <a:sym typeface="Everett Regular"/>
                        </a:rPr>
                        <a:t>Bratislava</a:t>
                      </a:r>
                      <a:r>
                        <a:rPr lang="sk-SK" sz="2500" b="0" i="0" dirty="0">
                          <a:solidFill>
                            <a:srgbClr val="F4EEEE"/>
                          </a:solidFill>
                          <a:latin typeface="TWK Everett  Light"/>
                          <a:ea typeface="Everett Regular"/>
                          <a:cs typeface="Everett Regular"/>
                        </a:rPr>
                        <a:t> II</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1996</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1999</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3,000</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QBSW</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lvl="0" indent="12700" algn="l" defTabSz="914400">
                        <a:buNone/>
                        <a:defRPr sz="1800"/>
                      </a:pPr>
                      <a:endParaRPr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01"/>
                  </a:ext>
                </a:extLst>
              </a:tr>
              <a:tr h="658324">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Bratislava Business Center IV</a:t>
                      </a:r>
                    </a:p>
                  </a:txBody>
                  <a:tcPr marL="127000" marR="127000" marT="127000" marB="127000" anchor="ctr" horzOverflow="overflow">
                    <a:lnL w="0">
                      <a:miter lim="400000"/>
                    </a:lnL>
                    <a:lnT w="12700">
                      <a:solidFill>
                        <a:srgbClr val="D6D5D5"/>
                      </a:solidFill>
                      <a:miter lim="400000"/>
                    </a:lnT>
                    <a:lnB w="12700">
                      <a:solidFill>
                        <a:srgbClr val="D6D5D5"/>
                      </a:solidFill>
                      <a:miter lim="400000"/>
                    </a:lnB>
                    <a:noFill/>
                  </a:tcPr>
                </a:tc>
                <a:tc>
                  <a:txBody>
                    <a:bodyPr/>
                    <a:lstStyle/>
                    <a:p>
                      <a:pPr marL="25400" marR="38100" indent="12700" algn="l"/>
                      <a:r>
                        <a:rPr sz="2500" b="0" i="0" dirty="0">
                          <a:solidFill>
                            <a:srgbClr val="F4EEEE"/>
                          </a:solidFill>
                          <a:latin typeface="TWK Everett  Light"/>
                          <a:ea typeface="Everett Regular"/>
                          <a:cs typeface="Everett Regular"/>
                          <a:sym typeface="Everett Regular"/>
                        </a:rPr>
                        <a:t>Bratislava</a:t>
                      </a:r>
                      <a:r>
                        <a:rPr lang="sk-SK" sz="2500" b="0" i="0" dirty="0">
                          <a:solidFill>
                            <a:srgbClr val="F4EEEE"/>
                          </a:solidFill>
                          <a:latin typeface="TWK Everett  Light"/>
                          <a:ea typeface="Everett Regular"/>
                          <a:cs typeface="Everett Regular"/>
                        </a:rPr>
                        <a:t> II</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1996</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2000</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17,000</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Orange HQ</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lvl="0" indent="12700" algn="l" defTabSz="914400">
                        <a:buNone/>
                        <a:defRPr sz="1800"/>
                      </a:pPr>
                      <a:endParaRPr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02"/>
                  </a:ext>
                </a:extLst>
              </a:tr>
              <a:tr h="658324">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Bratislava Business Center </a:t>
                      </a:r>
                      <a:r>
                        <a:rPr lang="sk-SK" sz="2500" b="0" i="0" dirty="0">
                          <a:solidFill>
                            <a:srgbClr val="F4EEEE"/>
                          </a:solidFill>
                          <a:latin typeface="TWK Everett  Light"/>
                          <a:ea typeface="Everett Regular"/>
                          <a:cs typeface="Everett Regular"/>
                        </a:rPr>
                        <a:t>V</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L w="0">
                      <a:miter lim="400000"/>
                    </a:lnL>
                    <a:lnT w="12700">
                      <a:solidFill>
                        <a:srgbClr val="D6D5D5"/>
                      </a:solidFill>
                      <a:miter lim="400000"/>
                    </a:lnT>
                    <a:lnB w="12700">
                      <a:solidFill>
                        <a:srgbClr val="D6D5D5"/>
                      </a:solidFill>
                      <a:miter lim="400000"/>
                    </a:lnB>
                    <a:noFill/>
                  </a:tcPr>
                </a:tc>
                <a:tc>
                  <a:txBody>
                    <a:bodyPr/>
                    <a:lstStyle/>
                    <a:p>
                      <a:pPr marL="25400" marR="38100" indent="12700" algn="l"/>
                      <a:r>
                        <a:rPr sz="2500" b="0" i="0" dirty="0">
                          <a:solidFill>
                            <a:srgbClr val="F4EEEE"/>
                          </a:solidFill>
                          <a:latin typeface="TWK Everett  Light"/>
                          <a:ea typeface="Everett Regular"/>
                          <a:cs typeface="Everett Regular"/>
                          <a:sym typeface="Everett Regular"/>
                        </a:rPr>
                        <a:t>Bratislava</a:t>
                      </a:r>
                      <a:r>
                        <a:rPr lang="sk-SK" sz="2500" b="0" i="0" dirty="0">
                          <a:solidFill>
                            <a:srgbClr val="F4EEEE"/>
                          </a:solidFill>
                          <a:latin typeface="TWK Everett  Light"/>
                          <a:ea typeface="Everett Regular"/>
                          <a:cs typeface="Everett Regular"/>
                        </a:rPr>
                        <a:t> II</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1999</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38,000</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SAP, Accenture, NN, </a:t>
                      </a:r>
                      <a:r>
                        <a:rPr sz="2500" b="0" i="0" dirty="0" err="1">
                          <a:solidFill>
                            <a:srgbClr val="F4EEEE"/>
                          </a:solidFill>
                          <a:latin typeface="TWK Everett  Light"/>
                          <a:ea typeface="Everett Regular"/>
                          <a:cs typeface="Everett Regular"/>
                          <a:sym typeface="Everett Regular"/>
                        </a:rPr>
                        <a:t>Unicredit</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lvl="0" indent="12700" algn="l" defTabSz="914400">
                        <a:buNone/>
                        <a:defRPr sz="1800"/>
                      </a:pPr>
                      <a:endParaRPr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03"/>
                  </a:ext>
                </a:extLst>
              </a:tr>
              <a:tr h="658324">
                <a:tc>
                  <a:txBody>
                    <a:bodyPr/>
                    <a:lstStyle/>
                    <a:p>
                      <a:pPr marL="25400" marR="38100" indent="12700" algn="l" defTabSz="914400">
                        <a:defRPr sz="1800"/>
                      </a:pPr>
                      <a:r>
                        <a:rPr sz="2500" b="0" i="0" dirty="0" err="1">
                          <a:solidFill>
                            <a:srgbClr val="F4EEEE"/>
                          </a:solidFill>
                          <a:latin typeface="TWK Everett  Light"/>
                          <a:ea typeface="Everett Regular"/>
                          <a:cs typeface="Everett Regular"/>
                          <a:sym typeface="Everett Regular"/>
                        </a:rPr>
                        <a:t>Cierna</a:t>
                      </a:r>
                      <a:r>
                        <a:rPr sz="2500" b="0" i="0" dirty="0">
                          <a:solidFill>
                            <a:srgbClr val="F4EEEE"/>
                          </a:solidFill>
                          <a:latin typeface="TWK Everett  Light"/>
                          <a:ea typeface="Everett Regular"/>
                          <a:cs typeface="Everett Regular"/>
                          <a:sym typeface="Everett Regular"/>
                        </a:rPr>
                        <a:t> Voda</a:t>
                      </a:r>
                    </a:p>
                  </a:txBody>
                  <a:tcPr marL="127000" marR="127000" marT="127000" marB="127000" anchor="ctr" horzOverflow="overflow">
                    <a:lnL w="0">
                      <a:miter lim="400000"/>
                    </a:lnL>
                    <a:lnT w="12700">
                      <a:solidFill>
                        <a:srgbClr val="D6D5D5"/>
                      </a:solidFill>
                      <a:miter lim="400000"/>
                    </a:lnT>
                    <a:lnB w="12700">
                      <a:solidFill>
                        <a:srgbClr val="D6D5D5"/>
                      </a:solidFill>
                      <a:miter lim="400000"/>
                    </a:lnB>
                    <a:noFill/>
                  </a:tcPr>
                </a:tc>
                <a:tc>
                  <a:txBody>
                    <a:bodyPr/>
                    <a:lstStyle/>
                    <a:p>
                      <a:pPr marL="25400" marR="38100" indent="12700" algn="l"/>
                      <a:r>
                        <a:rPr lang="sk-SK" sz="2500" b="0" i="0" dirty="0">
                          <a:solidFill>
                            <a:srgbClr val="F4EEEE"/>
                          </a:solidFill>
                          <a:latin typeface="TWK Everett  Light"/>
                          <a:ea typeface="Everett Regular"/>
                          <a:cs typeface="Everett Regular"/>
                        </a:rPr>
                        <a:t>Čierna voda</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residential</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2004</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2007</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20,000</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a:r>
                        <a:rPr lang="sk-SK" sz="2500" b="0" i="0" dirty="0">
                          <a:solidFill>
                            <a:srgbClr val="F4EEEE"/>
                          </a:solidFill>
                          <a:latin typeface="TWK Everett  Light"/>
                          <a:ea typeface="Everett Regular"/>
                          <a:cs typeface="Everett Regular"/>
                        </a:rPr>
                        <a:t>134 rodinných domov</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lvl="0" indent="12700" algn="l">
                        <a:buNone/>
                      </a:pPr>
                      <a:endParaRPr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04"/>
                  </a:ext>
                </a:extLst>
              </a:tr>
              <a:tr h="658324">
                <a:tc>
                  <a:txBody>
                    <a:bodyPr/>
                    <a:lstStyle/>
                    <a:p>
                      <a:pPr marL="25400" marR="38100" indent="12700" algn="l" defTabSz="914400">
                        <a:defRPr sz="1800"/>
                      </a:pPr>
                      <a:r>
                        <a:rPr sz="2500" b="0" i="0" dirty="0" err="1">
                          <a:solidFill>
                            <a:srgbClr val="F4EEEE"/>
                          </a:solidFill>
                          <a:latin typeface="TWK Everett  Light"/>
                          <a:ea typeface="Everett Regular"/>
                          <a:cs typeface="Everett Regular"/>
                          <a:sym typeface="Everett Regular"/>
                        </a:rPr>
                        <a:t>Bergamon</a:t>
                      </a:r>
                      <a:r>
                        <a:rPr lang="sk-SK" sz="2500" b="0" i="0" dirty="0">
                          <a:solidFill>
                            <a:srgbClr val="F4EEEE"/>
                          </a:solidFill>
                          <a:latin typeface="TWK Everett  Light"/>
                          <a:ea typeface="Everett Regular"/>
                          <a:cs typeface="Everett Regular"/>
                        </a:rPr>
                        <a:t>/</a:t>
                      </a:r>
                      <a:r>
                        <a:rPr lang="sk-SK" sz="2500" b="0" i="0" dirty="0" err="1">
                          <a:solidFill>
                            <a:srgbClr val="F4EEEE"/>
                          </a:solidFill>
                          <a:latin typeface="TWK Everett  Light"/>
                          <a:ea typeface="Everett Regular"/>
                          <a:cs typeface="Everett Regular"/>
                        </a:rPr>
                        <a:t>Nuppu</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L w="0">
                      <a:miter lim="400000"/>
                    </a:lnL>
                    <a:lnT w="12700">
                      <a:solidFill>
                        <a:srgbClr val="D6D5D5"/>
                      </a:solidFill>
                      <a:miter lim="400000"/>
                    </a:lnT>
                    <a:lnB w="12700">
                      <a:solidFill>
                        <a:srgbClr val="D6D5D5"/>
                      </a:solidFill>
                      <a:miter lim="400000"/>
                    </a:lnB>
                    <a:noFill/>
                  </a:tcPr>
                </a:tc>
                <a:tc>
                  <a:txBody>
                    <a:bodyPr/>
                    <a:lstStyle/>
                    <a:p>
                      <a:pPr marL="25400" marR="38100" indent="12700" algn="l"/>
                      <a:r>
                        <a:rPr sz="2500" b="0" i="0" dirty="0">
                          <a:solidFill>
                            <a:srgbClr val="F4EEEE"/>
                          </a:solidFill>
                          <a:latin typeface="TWK Everett  Light"/>
                          <a:ea typeface="Everett Regular"/>
                          <a:cs typeface="Everett Regular"/>
                          <a:sym typeface="Everett Regular"/>
                        </a:rPr>
                        <a:t>Bratislava</a:t>
                      </a:r>
                      <a:r>
                        <a:rPr lang="sk-SK" sz="2500" b="0" i="0" dirty="0">
                          <a:solidFill>
                            <a:srgbClr val="F4EEEE"/>
                          </a:solidFill>
                          <a:latin typeface="TWK Everett  Light"/>
                          <a:ea typeface="Everett Regular"/>
                          <a:cs typeface="Everett Regular"/>
                        </a:rPr>
                        <a:t> II</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err="1">
                          <a:solidFill>
                            <a:srgbClr val="F4EEEE"/>
                          </a:solidFill>
                          <a:latin typeface="TWK Everett  Light"/>
                          <a:ea typeface="Everett Regular"/>
                          <a:cs typeface="Everett Regular"/>
                        </a:rPr>
                        <a:t>residential</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2005</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2010</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118,000</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a:r>
                        <a:rPr lang="sk-SK" sz="2500" b="0" i="0" dirty="0">
                          <a:solidFill>
                            <a:srgbClr val="F4EEEE"/>
                          </a:solidFill>
                          <a:latin typeface="TWK Everett  Light"/>
                          <a:ea typeface="Everett Regular"/>
                          <a:cs typeface="Everett Regular"/>
                        </a:rPr>
                        <a:t>1800 bytov</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lvl="0" indent="12700" algn="l">
                        <a:buNone/>
                      </a:pPr>
                      <a:endParaRPr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05"/>
                  </a:ext>
                </a:extLst>
              </a:tr>
              <a:tr h="658324">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Buda Square</a:t>
                      </a:r>
                    </a:p>
                  </a:txBody>
                  <a:tcPr marL="127000" marR="127000" marT="127000" marB="127000" anchor="ctr" horzOverflow="overflow">
                    <a:lnL w="0">
                      <a:miter lim="400000"/>
                    </a:lnL>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Budapešť</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2006</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2008</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rPr>
                        <a:t>17,600</a:t>
                      </a:r>
                      <a:endParaRPr dirty="0">
                        <a:latin typeface="TWK Everett  Light"/>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Shell, Motorola</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lvl="0" indent="12700" algn="l" defTabSz="914400">
                        <a:buNone/>
                        <a:defRPr sz="1800"/>
                      </a:pPr>
                      <a:endParaRPr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06"/>
                  </a:ext>
                </a:extLst>
              </a:tr>
              <a:tr h="658324">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Central Shopping</a:t>
                      </a:r>
                    </a:p>
                  </a:txBody>
                  <a:tcPr marL="127000" marR="127000" marT="127000" marB="127000" anchor="ctr" horzOverflow="overflow">
                    <a:lnL w="0">
                      <a:miter lim="400000"/>
                    </a:lnL>
                    <a:lnT w="12700">
                      <a:solidFill>
                        <a:srgbClr val="D6D5D5"/>
                      </a:solidFill>
                      <a:miter lim="400000"/>
                    </a:lnT>
                    <a:lnB w="12700">
                      <a:solidFill>
                        <a:srgbClr val="D6D5D5"/>
                      </a:solidFill>
                      <a:miter lim="400000"/>
                    </a:lnB>
                    <a:noFill/>
                  </a:tcPr>
                </a:tc>
                <a:tc>
                  <a:txBody>
                    <a:bodyPr/>
                    <a:lstStyle/>
                    <a:p>
                      <a:pPr marL="25400" marR="38100" indent="12700" algn="l"/>
                      <a:r>
                        <a:rPr sz="2500" b="0" i="0" dirty="0">
                          <a:solidFill>
                            <a:srgbClr val="F4EEEE"/>
                          </a:solidFill>
                          <a:latin typeface="TWK Everett  Light"/>
                          <a:ea typeface="Everett Regular"/>
                          <a:cs typeface="Everett Regular"/>
                          <a:sym typeface="Everett Regular"/>
                        </a:rPr>
                        <a:t>Bratislava</a:t>
                      </a:r>
                      <a:r>
                        <a:rPr lang="sk-SK" sz="2500" b="0" i="0" dirty="0">
                          <a:solidFill>
                            <a:srgbClr val="F4EEEE"/>
                          </a:solidFill>
                          <a:latin typeface="TWK Everett  Light"/>
                          <a:ea typeface="Everett Regular"/>
                          <a:cs typeface="Everett Regular"/>
                        </a:rPr>
                        <a:t> II</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retail</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2005</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2012</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39,000</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Inditex, C&amp;A, New Yorker, Billa</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lvl="0" indent="12700" algn="l" defTabSz="914400">
                        <a:buNone/>
                        <a:defRPr sz="1800"/>
                      </a:pPr>
                      <a:endParaRPr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07"/>
                  </a:ext>
                </a:extLst>
              </a:tr>
              <a:tr h="658324">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Central Office</a:t>
                      </a:r>
                    </a:p>
                  </a:txBody>
                  <a:tcPr marL="127000" marR="127000" marT="127000" marB="127000" anchor="ctr" horzOverflow="overflow">
                    <a:lnL w="0">
                      <a:miter lim="400000"/>
                    </a:lnL>
                    <a:lnT w="12700">
                      <a:solidFill>
                        <a:srgbClr val="D6D5D5"/>
                      </a:solidFill>
                      <a:miter lim="400000"/>
                    </a:lnT>
                    <a:lnB w="12700">
                      <a:solidFill>
                        <a:srgbClr val="D6D5D5"/>
                      </a:solidFill>
                      <a:miter lim="400000"/>
                    </a:lnB>
                    <a:noFill/>
                  </a:tcPr>
                </a:tc>
                <a:tc>
                  <a:txBody>
                    <a:bodyPr/>
                    <a:lstStyle/>
                    <a:p>
                      <a:pPr marL="25400" marR="38100" indent="12700" algn="l"/>
                      <a:r>
                        <a:rPr sz="2500" b="0" i="0" dirty="0">
                          <a:solidFill>
                            <a:srgbClr val="F4EEEE"/>
                          </a:solidFill>
                          <a:latin typeface="TWK Everett  Light"/>
                          <a:ea typeface="Everett Regular"/>
                          <a:cs typeface="Everett Regular"/>
                          <a:sym typeface="Everett Regular"/>
                        </a:rPr>
                        <a:t>Bratislava</a:t>
                      </a:r>
                      <a:r>
                        <a:rPr lang="sk-SK" sz="2500" b="0" i="0" dirty="0">
                          <a:solidFill>
                            <a:srgbClr val="F4EEEE"/>
                          </a:solidFill>
                          <a:latin typeface="TWK Everett  Light"/>
                          <a:ea typeface="Everett Regular"/>
                          <a:cs typeface="Everett Regular"/>
                        </a:rPr>
                        <a:t> II</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2005</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2012</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20,000</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Orange HQ</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lvl="0" indent="12700" algn="l" defTabSz="914400">
                        <a:buNone/>
                        <a:defRPr sz="1800"/>
                      </a:pPr>
                      <a:endParaRPr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08"/>
                  </a:ext>
                </a:extLst>
              </a:tr>
              <a:tr h="658324">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Lindner Hotel Gallery Central</a:t>
                      </a:r>
                    </a:p>
                  </a:txBody>
                  <a:tcPr marL="127000" marR="127000" marT="127000" marB="127000" anchor="ctr" horzOverflow="overflow">
                    <a:lnL w="0">
                      <a:miter lim="400000"/>
                    </a:lnL>
                    <a:lnT w="12700">
                      <a:solidFill>
                        <a:srgbClr val="D6D5D5"/>
                      </a:solidFill>
                      <a:miter lim="400000"/>
                    </a:lnT>
                    <a:lnB w="12700">
                      <a:solidFill>
                        <a:srgbClr val="D6D5D5"/>
                      </a:solidFill>
                      <a:miter lim="400000"/>
                    </a:lnB>
                    <a:noFill/>
                  </a:tcPr>
                </a:tc>
                <a:tc>
                  <a:txBody>
                    <a:bodyPr/>
                    <a:lstStyle/>
                    <a:p>
                      <a:pPr marL="25400" marR="38100" indent="12700" algn="l"/>
                      <a:r>
                        <a:rPr sz="2500" b="0" i="0" dirty="0">
                          <a:solidFill>
                            <a:srgbClr val="F4EEEE"/>
                          </a:solidFill>
                          <a:latin typeface="TWK Everett  Light"/>
                          <a:ea typeface="Everett Regular"/>
                          <a:cs typeface="Everett Regular"/>
                          <a:sym typeface="Everett Regular"/>
                        </a:rPr>
                        <a:t>Bratislava</a:t>
                      </a:r>
                      <a:r>
                        <a:rPr lang="sk-SK" sz="2500" b="0" i="0" dirty="0">
                          <a:solidFill>
                            <a:srgbClr val="F4EEEE"/>
                          </a:solidFill>
                          <a:latin typeface="TWK Everett  Light"/>
                          <a:ea typeface="Everett Regular"/>
                          <a:cs typeface="Everett Regular"/>
                        </a:rPr>
                        <a:t> II</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hotel</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2005</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2013</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12,000</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a:r>
                        <a:rPr sz="2500" b="0" i="0" dirty="0">
                          <a:solidFill>
                            <a:srgbClr val="F4EEEE"/>
                          </a:solidFill>
                          <a:latin typeface="TWK Everett  Light"/>
                          <a:ea typeface="Everett Regular"/>
                          <a:cs typeface="Everett Regular"/>
                          <a:sym typeface="Everett Regular"/>
                        </a:rPr>
                        <a:t>Lindner Hotels</a:t>
                      </a:r>
                      <a:r>
                        <a:rPr lang="sk-SK" sz="2500" b="0" i="0" dirty="0">
                          <a:solidFill>
                            <a:srgbClr val="F4EEEE"/>
                          </a:solidFill>
                          <a:latin typeface="TWK Everett  Light"/>
                          <a:ea typeface="Everett Regular"/>
                          <a:cs typeface="Everett Regular"/>
                        </a:rPr>
                        <a:t>, 222 izieb</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lvl="0" indent="12700" algn="l">
                        <a:buNone/>
                      </a:pPr>
                      <a:endParaRPr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09"/>
                  </a:ext>
                </a:extLst>
              </a:tr>
              <a:tr h="658324">
                <a:tc>
                  <a:txBody>
                    <a:bodyPr/>
                    <a:lstStyle/>
                    <a:p>
                      <a:pPr marL="25400" marR="38100" indent="12700" algn="l" defTabSz="914400">
                        <a:defRPr sz="1800"/>
                      </a:pPr>
                      <a:r>
                        <a:rPr sz="2500" b="0" i="0" dirty="0" err="1">
                          <a:solidFill>
                            <a:srgbClr val="F4EEEE"/>
                          </a:solidFill>
                          <a:latin typeface="TWK Everett  Light"/>
                          <a:ea typeface="Everett Regular"/>
                          <a:cs typeface="Everett Regular"/>
                          <a:sym typeface="Everett Regular"/>
                        </a:rPr>
                        <a:t>Trnavske</a:t>
                      </a:r>
                      <a:r>
                        <a:rPr sz="2500" b="0" i="0" dirty="0">
                          <a:solidFill>
                            <a:srgbClr val="F4EEEE"/>
                          </a:solidFill>
                          <a:latin typeface="TWK Everett  Light"/>
                          <a:ea typeface="Everett Regular"/>
                          <a:cs typeface="Everett Regular"/>
                          <a:sym typeface="Everett Regular"/>
                        </a:rPr>
                        <a:t> </a:t>
                      </a:r>
                      <a:r>
                        <a:rPr sz="2500" b="0" i="0" dirty="0" err="1">
                          <a:solidFill>
                            <a:srgbClr val="F4EEEE"/>
                          </a:solidFill>
                          <a:latin typeface="TWK Everett  Light"/>
                          <a:ea typeface="Everett Regular"/>
                          <a:cs typeface="Everett Regular"/>
                          <a:sym typeface="Everett Regular"/>
                        </a:rPr>
                        <a:t>myto</a:t>
                      </a:r>
                      <a:r>
                        <a:rPr sz="2500" b="0" i="0" dirty="0">
                          <a:solidFill>
                            <a:srgbClr val="F4EEEE"/>
                          </a:solidFill>
                          <a:latin typeface="TWK Everett  Light"/>
                          <a:ea typeface="Everett Regular"/>
                          <a:cs typeface="Everett Regular"/>
                          <a:sym typeface="Everett Regular"/>
                        </a:rPr>
                        <a:t> </a:t>
                      </a:r>
                      <a:r>
                        <a:rPr lang="sk-SK" sz="2500" b="0" i="0" dirty="0">
                          <a:solidFill>
                            <a:srgbClr val="F4EEEE"/>
                          </a:solidFill>
                          <a:latin typeface="TWK Everett  Light"/>
                          <a:ea typeface="Everett Regular"/>
                          <a:cs typeface="Everett Regular"/>
                        </a:rPr>
                        <a:t>podchod</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L w="0">
                      <a:miter lim="400000"/>
                    </a:lnL>
                    <a:lnT w="12700">
                      <a:solidFill>
                        <a:srgbClr val="D6D5D5"/>
                      </a:solidFill>
                      <a:miter lim="400000"/>
                    </a:lnT>
                    <a:lnB w="12700" cap="flat" cmpd="sng" algn="ctr">
                      <a:solidFill>
                        <a:srgbClr val="D6D5D5"/>
                      </a:solidFill>
                      <a:prstDash val="solid"/>
                      <a:miter lim="400000"/>
                      <a:headEnd type="none" w="med" len="med"/>
                      <a:tailEnd type="none" w="med" len="med"/>
                    </a:lnB>
                    <a:noFill/>
                  </a:tcPr>
                </a:tc>
                <a:tc>
                  <a:txBody>
                    <a:bodyPr/>
                    <a:lstStyle/>
                    <a:p>
                      <a:pPr marL="25400" marR="38100" indent="12700" algn="l"/>
                      <a:r>
                        <a:rPr sz="2500" b="0" i="0" dirty="0">
                          <a:solidFill>
                            <a:srgbClr val="F4EEEE"/>
                          </a:solidFill>
                          <a:latin typeface="TWK Everett  Light"/>
                          <a:ea typeface="Everett Regular"/>
                          <a:cs typeface="Everett Regular"/>
                          <a:sym typeface="Everett Regular"/>
                        </a:rPr>
                        <a:t>Bratislava</a:t>
                      </a:r>
                      <a:r>
                        <a:rPr lang="sk-SK" sz="2500" b="0" i="0" dirty="0">
                          <a:solidFill>
                            <a:srgbClr val="F4EEEE"/>
                          </a:solidFill>
                          <a:latin typeface="TWK Everett  Light"/>
                          <a:ea typeface="Everett Regular"/>
                          <a:cs typeface="Everett Regular"/>
                        </a:rPr>
                        <a:t> III</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cap="flat" cmpd="sng" algn="ctr">
                      <a:solidFill>
                        <a:srgbClr val="D6D5D5"/>
                      </a:solidFill>
                      <a:prstDash val="solid"/>
                      <a:miter lim="400000"/>
                      <a:headEnd type="none" w="med" len="med"/>
                      <a:tailEnd type="none" w="med" len="med"/>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retail</a:t>
                      </a:r>
                    </a:p>
                  </a:txBody>
                  <a:tcPr marL="127000" marR="127000" marT="127000" marB="127000" anchor="ctr" horzOverflow="overflow">
                    <a:lnT w="12700">
                      <a:solidFill>
                        <a:srgbClr val="D6D5D5"/>
                      </a:solidFill>
                      <a:miter lim="400000"/>
                    </a:lnT>
                    <a:lnB w="12700" cap="flat" cmpd="sng" algn="ctr">
                      <a:solidFill>
                        <a:srgbClr val="D6D5D5"/>
                      </a:solidFill>
                      <a:prstDash val="solid"/>
                      <a:miter lim="400000"/>
                      <a:headEnd type="none" w="med" len="med"/>
                      <a:tailEnd type="none" w="med" len="med"/>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2017</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cap="flat" cmpd="sng" algn="ctr">
                      <a:solidFill>
                        <a:srgbClr val="D6D5D5"/>
                      </a:solidFill>
                      <a:prstDash val="solid"/>
                      <a:miter lim="400000"/>
                      <a:headEnd type="none" w="med" len="med"/>
                      <a:tailEnd type="none" w="med" len="med"/>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2018</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cap="flat" cmpd="sng" algn="ctr">
                      <a:solidFill>
                        <a:srgbClr val="D6D5D5"/>
                      </a:solidFill>
                      <a:prstDash val="solid"/>
                      <a:miter lim="400000"/>
                      <a:headEnd type="none" w="med" len="med"/>
                      <a:tailEnd type="none" w="med" len="med"/>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1,500</a:t>
                      </a:r>
                    </a:p>
                  </a:txBody>
                  <a:tcPr marL="127000" marR="127000" marT="127000" marB="127000" anchor="ctr" horzOverflow="overflow">
                    <a:lnT w="12700">
                      <a:solidFill>
                        <a:srgbClr val="D6D5D5"/>
                      </a:solidFill>
                      <a:miter lim="400000"/>
                    </a:lnT>
                    <a:lnB w="12700" cap="flat" cmpd="sng" algn="ctr">
                      <a:solidFill>
                        <a:srgbClr val="D6D5D5"/>
                      </a:solidFill>
                      <a:prstDash val="solid"/>
                      <a:miter lim="400000"/>
                      <a:headEnd type="none" w="med" len="med"/>
                      <a:tailEnd type="none" w="med" len="med"/>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Kraj, Teta </a:t>
                      </a:r>
                      <a:r>
                        <a:rPr sz="2500" b="0" i="0" dirty="0" err="1">
                          <a:solidFill>
                            <a:srgbClr val="F4EEEE"/>
                          </a:solidFill>
                          <a:latin typeface="TWK Everett  Light"/>
                          <a:ea typeface="Everett Regular"/>
                          <a:cs typeface="Everett Regular"/>
                          <a:sym typeface="Everett Regular"/>
                        </a:rPr>
                        <a:t>Drogerie</a:t>
                      </a:r>
                      <a:r>
                        <a:rPr sz="2500" b="0" i="0" dirty="0">
                          <a:solidFill>
                            <a:srgbClr val="F4EEEE"/>
                          </a:solidFill>
                          <a:latin typeface="TWK Everett  Light"/>
                          <a:ea typeface="Everett Regular"/>
                          <a:cs typeface="Everett Regular"/>
                          <a:sym typeface="Everett Regular"/>
                        </a:rPr>
                        <a:t>, Dr. Max</a:t>
                      </a:r>
                      <a:endParaRPr lang="sk-SK"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cap="flat" cmpd="sng" algn="ctr">
                      <a:solidFill>
                        <a:srgbClr val="D6D5D5"/>
                      </a:solidFill>
                      <a:prstDash val="solid"/>
                      <a:miter lim="400000"/>
                      <a:headEnd type="none" w="med" len="med"/>
                      <a:tailEnd type="none" w="med" len="med"/>
                    </a:lnB>
                    <a:noFill/>
                  </a:tcPr>
                </a:tc>
                <a:tc>
                  <a:txBody>
                    <a:bodyPr/>
                    <a:lstStyle/>
                    <a:p>
                      <a:pPr marL="25400" lvl="0" indent="12700" algn="l" defTabSz="914400">
                        <a:buNone/>
                        <a:defRPr sz="1800"/>
                      </a:pPr>
                      <a:endParaRPr lang="sk-SK"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10"/>
                  </a:ext>
                </a:extLst>
              </a:tr>
              <a:tr h="658324">
                <a:tc>
                  <a:txBody>
                    <a:bodyPr/>
                    <a:lstStyle/>
                    <a:p>
                      <a:pPr marL="25400" marR="38100" indent="12700" algn="l" defTabSz="914400">
                        <a:defRPr sz="1800"/>
                      </a:pPr>
                      <a:r>
                        <a:rPr lang="sk-SK" sz="2500" b="0" i="0" dirty="0" err="1">
                          <a:solidFill>
                            <a:srgbClr val="F4EEEE"/>
                          </a:solidFill>
                          <a:latin typeface="TWK Everett  Light"/>
                          <a:ea typeface="Everett Regular"/>
                          <a:cs typeface="Everett Regular"/>
                          <a:sym typeface="Everett Regular"/>
                        </a:rPr>
                        <a:t>Lakeside</a:t>
                      </a:r>
                      <a:r>
                        <a:rPr lang="sk-SK" sz="2500" b="0" i="0" dirty="0">
                          <a:solidFill>
                            <a:srgbClr val="F4EEEE"/>
                          </a:solidFill>
                          <a:latin typeface="TWK Everett  Light"/>
                          <a:ea typeface="Everett Regular"/>
                          <a:cs typeface="Everett Regular"/>
                          <a:sym typeface="Everett Regular"/>
                        </a:rPr>
                        <a:t> Park O2</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L w="0">
                      <a:miter lim="400000"/>
                    </a:lnL>
                    <a:lnT w="12700">
                      <a:solidFill>
                        <a:srgbClr val="D6D5D5"/>
                      </a:solidFill>
                      <a:miter lim="400000"/>
                    </a:lnT>
                    <a:lnB w="12700">
                      <a:solidFill>
                        <a:srgbClr val="B8B8B8"/>
                      </a:solidFill>
                      <a:miter lim="400000"/>
                    </a:lnB>
                    <a:noFill/>
                  </a:tcPr>
                </a:tc>
                <a:tc>
                  <a:txBody>
                    <a:bodyPr/>
                    <a:lstStyle/>
                    <a:p>
                      <a:pPr marL="25400" marR="38100" indent="12700" algn="l"/>
                      <a:r>
                        <a:rPr lang="sk-SK" sz="2500" b="0" i="0" dirty="0">
                          <a:solidFill>
                            <a:srgbClr val="F4EEEE"/>
                          </a:solidFill>
                          <a:latin typeface="TWK Everett  Light"/>
                          <a:ea typeface="Everett Regular"/>
                          <a:cs typeface="Everett Regular"/>
                          <a:sym typeface="Everett Regular"/>
                        </a:rPr>
                        <a:t>Bratislava</a:t>
                      </a:r>
                      <a:r>
                        <a:rPr lang="sk-SK" sz="2500" b="0" i="0" dirty="0">
                          <a:solidFill>
                            <a:srgbClr val="F4EEEE"/>
                          </a:solidFill>
                          <a:latin typeface="TWK Everett  Light"/>
                          <a:ea typeface="Everett Regular"/>
                          <a:cs typeface="Everett Regular"/>
                        </a:rPr>
                        <a:t> III</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B8B8B8"/>
                      </a:solidFill>
                      <a:miter lim="400000"/>
                    </a:lnB>
                    <a:noFill/>
                  </a:tcPr>
                </a:tc>
                <a:tc>
                  <a:txBody>
                    <a:bodyPr/>
                    <a:lstStyle/>
                    <a:p>
                      <a:pPr marL="25400" marR="38100" indent="12700" algn="l" defTabSz="914400">
                        <a:defRPr sz="1800"/>
                      </a:pPr>
                      <a:r>
                        <a:rPr lang="sk-SK" sz="2500" b="0" i="0" err="1">
                          <a:solidFill>
                            <a:srgbClr val="F4EEEE"/>
                          </a:solidFill>
                          <a:latin typeface="TWK Everett  Light"/>
                          <a:ea typeface="Everett Regular"/>
                          <a:cs typeface="Everett Regular"/>
                          <a:sym typeface="Everett Regular"/>
                        </a:rPr>
                        <a:t>office</a:t>
                      </a:r>
                      <a:endParaRPr sz="2500" b="0" i="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B8B8B8"/>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sym typeface="Everett Regular"/>
                        </a:rPr>
                        <a:t>2020</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B8B8B8"/>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sym typeface="Everett Regular"/>
                        </a:rPr>
                        <a:t>2022</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B8B8B8"/>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15,000</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B8B8B8"/>
                      </a:solidFill>
                      <a:miter lim="400000"/>
                    </a:lnB>
                    <a:noFill/>
                  </a:tcPr>
                </a:tc>
                <a:tc>
                  <a:txBody>
                    <a:bodyPr/>
                    <a:lstStyle/>
                    <a:p>
                      <a:pPr marL="25400" marR="38100" indent="12700" algn="l"/>
                      <a:r>
                        <a:rPr lang="sk-SK" sz="2500" b="0" i="0" dirty="0" err="1">
                          <a:solidFill>
                            <a:srgbClr val="F4EEEE"/>
                          </a:solidFill>
                          <a:latin typeface="TWK Everett  Light"/>
                          <a:ea typeface="Everett Regular"/>
                          <a:cs typeface="Everett Regular"/>
                        </a:rPr>
                        <a:t>Innovatrix</a:t>
                      </a:r>
                      <a:r>
                        <a:rPr lang="sk-SK" sz="2500" b="0" i="0" dirty="0">
                          <a:solidFill>
                            <a:srgbClr val="F4EEEE"/>
                          </a:solidFill>
                          <a:latin typeface="TWK Everett  Light"/>
                          <a:ea typeface="Everett Regular"/>
                          <a:cs typeface="Everett Regular"/>
                        </a:rPr>
                        <a:t>, </a:t>
                      </a:r>
                      <a:r>
                        <a:rPr lang="sk-SK" sz="2500" b="0" i="0" dirty="0" err="1">
                          <a:solidFill>
                            <a:srgbClr val="F4EEEE"/>
                          </a:solidFill>
                          <a:latin typeface="TWK Everett  Light"/>
                          <a:ea typeface="Everett Regular"/>
                          <a:cs typeface="Everett Regular"/>
                        </a:rPr>
                        <a:t>Plzeňský</a:t>
                      </a:r>
                      <a:r>
                        <a:rPr lang="sk-SK" sz="2500" b="0" i="0" dirty="0">
                          <a:solidFill>
                            <a:srgbClr val="F4EEEE"/>
                          </a:solidFill>
                          <a:latin typeface="TWK Everett  Light"/>
                          <a:ea typeface="Everett Regular"/>
                          <a:cs typeface="Everett Regular"/>
                          <a:sym typeface="Everett Regular"/>
                        </a:rPr>
                        <a:t> </a:t>
                      </a:r>
                      <a:r>
                        <a:rPr lang="sk-SK" sz="2500" b="0" i="0" dirty="0" err="1">
                          <a:solidFill>
                            <a:srgbClr val="F4EEEE"/>
                          </a:solidFill>
                          <a:latin typeface="TWK Everett  Light"/>
                          <a:ea typeface="Everett Regular"/>
                          <a:cs typeface="Everett Regular"/>
                          <a:sym typeface="Everett Regular"/>
                        </a:rPr>
                        <a:t>prazdroj</a:t>
                      </a:r>
                    </a:p>
                  </a:txBody>
                  <a:tcPr marL="127000" marR="127000" marT="127000" marB="127000" anchor="ctr" horzOverflow="overflow">
                    <a:lnT w="12700">
                      <a:solidFill>
                        <a:srgbClr val="D6D5D5"/>
                      </a:solidFill>
                      <a:miter lim="400000"/>
                    </a:lnT>
                    <a:lnB w="12700">
                      <a:solidFill>
                        <a:srgbClr val="B8B8B8"/>
                      </a:solidFill>
                      <a:miter lim="400000"/>
                    </a:lnB>
                    <a:noFill/>
                  </a:tcPr>
                </a:tc>
                <a:tc>
                  <a:txBody>
                    <a:bodyPr/>
                    <a:lstStyle/>
                    <a:p>
                      <a:pPr marL="25400" lvl="0" indent="12700" algn="l">
                        <a:buNone/>
                      </a:pPr>
                      <a:endParaRPr lang="sk-SK"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B8B8B8"/>
                      </a:solidFill>
                    </a:lnB>
                    <a:noFill/>
                  </a:tcPr>
                </a:tc>
                <a:extLst>
                  <a:ext uri="{0D108BD9-81ED-4DB2-BD59-A6C34878D82A}">
                    <a16:rowId xmlns:a16="http://schemas.microsoft.com/office/drawing/2014/main" val="3176795960"/>
                  </a:ext>
                </a:extLst>
              </a:tr>
            </a:tbl>
          </a:graphicData>
        </a:graphic>
      </p:graphicFrame>
      <p:sp>
        <p:nvSpPr>
          <p:cNvPr id="3" name="Rectangle 7">
            <a:extLst>
              <a:ext uri="{FF2B5EF4-FFF2-40B4-BE49-F238E27FC236}">
                <a16:creationId xmlns:a16="http://schemas.microsoft.com/office/drawing/2014/main" id="{70518026-2339-291A-33BB-4A68065784C1}"/>
              </a:ext>
            </a:extLst>
          </p:cNvPr>
          <p:cNvSpPr/>
          <p:nvPr/>
        </p:nvSpPr>
        <p:spPr>
          <a:xfrm rot="1638803" flipV="1">
            <a:off x="2014561" y="13547083"/>
            <a:ext cx="2182638" cy="497139"/>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 name="Rectangle 8">
            <a:extLst>
              <a:ext uri="{FF2B5EF4-FFF2-40B4-BE49-F238E27FC236}">
                <a16:creationId xmlns:a16="http://schemas.microsoft.com/office/drawing/2014/main" id="{AA6C6765-F4F1-1B07-FEA0-1ACEEF877BE1}"/>
              </a:ext>
            </a:extLst>
          </p:cNvPr>
          <p:cNvSpPr/>
          <p:nvPr/>
        </p:nvSpPr>
        <p:spPr>
          <a:xfrm rot="19769548" flipV="1">
            <a:off x="1240742" y="12778915"/>
            <a:ext cx="2182639" cy="497139"/>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 name="Rectangle 9">
            <a:extLst>
              <a:ext uri="{FF2B5EF4-FFF2-40B4-BE49-F238E27FC236}">
                <a16:creationId xmlns:a16="http://schemas.microsoft.com/office/drawing/2014/main" id="{58D7BC85-633B-FDA5-0A6A-8F8822848BE5}"/>
              </a:ext>
            </a:extLst>
          </p:cNvPr>
          <p:cNvSpPr/>
          <p:nvPr/>
        </p:nvSpPr>
        <p:spPr>
          <a:xfrm rot="20180910" flipV="1">
            <a:off x="3539783" y="13041601"/>
            <a:ext cx="2182639" cy="497139"/>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 name="Rectangle 10">
            <a:extLst>
              <a:ext uri="{FF2B5EF4-FFF2-40B4-BE49-F238E27FC236}">
                <a16:creationId xmlns:a16="http://schemas.microsoft.com/office/drawing/2014/main" id="{75B3996A-9799-2230-F06F-4035363B8919}"/>
              </a:ext>
            </a:extLst>
          </p:cNvPr>
          <p:cNvSpPr/>
          <p:nvPr/>
        </p:nvSpPr>
        <p:spPr>
          <a:xfrm rot="1877726" flipV="1">
            <a:off x="2471204" y="11532233"/>
            <a:ext cx="2182639" cy="497139"/>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 name="Rectangle 11">
            <a:extLst>
              <a:ext uri="{FF2B5EF4-FFF2-40B4-BE49-F238E27FC236}">
                <a16:creationId xmlns:a16="http://schemas.microsoft.com/office/drawing/2014/main" id="{A39A3957-769F-3E28-5DF7-47D64D0050D3}"/>
              </a:ext>
            </a:extLst>
          </p:cNvPr>
          <p:cNvSpPr/>
          <p:nvPr/>
        </p:nvSpPr>
        <p:spPr>
          <a:xfrm rot="15099088" flipV="1">
            <a:off x="5569236" y="12646317"/>
            <a:ext cx="2182639" cy="497139"/>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9E4E0-3CEC-FB04-09D4-25C1CB29F74F}"/>
              </a:ext>
            </a:extLst>
          </p:cNvPr>
          <p:cNvSpPr>
            <a:spLocks noGrp="1"/>
          </p:cNvSpPr>
          <p:nvPr>
            <p:ph type="title"/>
          </p:nvPr>
        </p:nvSpPr>
        <p:spPr/>
        <p:txBody>
          <a:bodyPr anchor="t">
            <a:noAutofit/>
          </a:bodyPr>
          <a:lstStyle/>
          <a:p>
            <a:r>
              <a:rPr lang="en-SK" sz="15000" dirty="0"/>
              <a:t>Selected delivery</a:t>
            </a:r>
            <a:br>
              <a:rPr lang="en-SK" sz="15000" dirty="0"/>
            </a:br>
            <a:r>
              <a:rPr lang="en-SK" sz="15000" dirty="0"/>
              <a:t>projects</a:t>
            </a:r>
          </a:p>
        </p:txBody>
      </p:sp>
      <p:sp>
        <p:nvSpPr>
          <p:cNvPr id="3" name="Rectangle 2">
            <a:extLst>
              <a:ext uri="{FF2B5EF4-FFF2-40B4-BE49-F238E27FC236}">
                <a16:creationId xmlns:a16="http://schemas.microsoft.com/office/drawing/2014/main" id="{5FF8148B-2E32-5CDB-6982-E667C22E2CBB}"/>
              </a:ext>
            </a:extLst>
          </p:cNvPr>
          <p:cNvSpPr/>
          <p:nvPr/>
        </p:nvSpPr>
        <p:spPr>
          <a:xfrm rot="251622">
            <a:off x="15745611" y="10219765"/>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4" name="Rectangle 3">
            <a:extLst>
              <a:ext uri="{FF2B5EF4-FFF2-40B4-BE49-F238E27FC236}">
                <a16:creationId xmlns:a16="http://schemas.microsoft.com/office/drawing/2014/main" id="{F73FFFE0-16B2-DD3B-C9AB-43A04ECD3E2E}"/>
              </a:ext>
            </a:extLst>
          </p:cNvPr>
          <p:cNvSpPr/>
          <p:nvPr/>
        </p:nvSpPr>
        <p:spPr>
          <a:xfrm rot="18687588">
            <a:off x="17044999" y="4848326"/>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5" name="Rectangle 4">
            <a:extLst>
              <a:ext uri="{FF2B5EF4-FFF2-40B4-BE49-F238E27FC236}">
                <a16:creationId xmlns:a16="http://schemas.microsoft.com/office/drawing/2014/main" id="{7D4CE3AA-2E39-E46D-C6F2-66D1BADF85C7}"/>
              </a:ext>
            </a:extLst>
          </p:cNvPr>
          <p:cNvSpPr/>
          <p:nvPr/>
        </p:nvSpPr>
        <p:spPr>
          <a:xfrm rot="2335796">
            <a:off x="20624384" y="8210363"/>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6" name="Rectangle 5">
            <a:extLst>
              <a:ext uri="{FF2B5EF4-FFF2-40B4-BE49-F238E27FC236}">
                <a16:creationId xmlns:a16="http://schemas.microsoft.com/office/drawing/2014/main" id="{D1C5745E-A8EF-E5E4-94C3-44BD57077994}"/>
              </a:ext>
            </a:extLst>
          </p:cNvPr>
          <p:cNvSpPr/>
          <p:nvPr/>
        </p:nvSpPr>
        <p:spPr>
          <a:xfrm rot="17890539">
            <a:off x="21628430" y="2359685"/>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7" name="Rectangle 6">
            <a:extLst>
              <a:ext uri="{FF2B5EF4-FFF2-40B4-BE49-F238E27FC236}">
                <a16:creationId xmlns:a16="http://schemas.microsoft.com/office/drawing/2014/main" id="{F1DF1F8E-30C9-D10F-41FB-84C1FA85C72F}"/>
              </a:ext>
            </a:extLst>
          </p:cNvPr>
          <p:cNvSpPr/>
          <p:nvPr/>
        </p:nvSpPr>
        <p:spPr>
          <a:xfrm rot="3380618">
            <a:off x="18109830" y="-533399"/>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8" name="Rectangle 7">
            <a:extLst>
              <a:ext uri="{FF2B5EF4-FFF2-40B4-BE49-F238E27FC236}">
                <a16:creationId xmlns:a16="http://schemas.microsoft.com/office/drawing/2014/main" id="{F48DBCBA-777C-DD4D-C835-205093C3DF1D}"/>
              </a:ext>
            </a:extLst>
          </p:cNvPr>
          <p:cNvSpPr/>
          <p:nvPr/>
        </p:nvSpPr>
        <p:spPr>
          <a:xfrm rot="17890539">
            <a:off x="19154172" y="13206978"/>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Tree>
    <p:extLst>
      <p:ext uri="{BB962C8B-B14F-4D97-AF65-F5344CB8AC3E}">
        <p14:creationId xmlns:p14="http://schemas.microsoft.com/office/powerpoint/2010/main" val="1602186845"/>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A picture containing diagram&#10;&#10;Description automatically generated">
            <a:extLst>
              <a:ext uri="{FF2B5EF4-FFF2-40B4-BE49-F238E27FC236}">
                <a16:creationId xmlns:a16="http://schemas.microsoft.com/office/drawing/2014/main" id="{9D7F7505-29C8-BB99-31E9-A331D677A2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2" name="Oval 1">
            <a:extLst>
              <a:ext uri="{FF2B5EF4-FFF2-40B4-BE49-F238E27FC236}">
                <a16:creationId xmlns:a16="http://schemas.microsoft.com/office/drawing/2014/main" id="{E74C9AB2-5E25-A6A3-6B15-33B682996958}"/>
              </a:ext>
            </a:extLst>
          </p:cNvPr>
          <p:cNvSpPr/>
          <p:nvPr/>
        </p:nvSpPr>
        <p:spPr>
          <a:xfrm>
            <a:off x="15003786" y="446049"/>
            <a:ext cx="1828800" cy="1828800"/>
          </a:xfrm>
          <a:prstGeom prst="ellipse">
            <a:avLst/>
          </a:prstGeom>
          <a:solidFill>
            <a:srgbClr val="D489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p>
        </p:txBody>
      </p:sp>
      <p:sp>
        <p:nvSpPr>
          <p:cNvPr id="5" name="Oval 4">
            <a:extLst>
              <a:ext uri="{FF2B5EF4-FFF2-40B4-BE49-F238E27FC236}">
                <a16:creationId xmlns:a16="http://schemas.microsoft.com/office/drawing/2014/main" id="{BD4E658E-8F0A-38C4-7D23-60A733D0F067}"/>
              </a:ext>
            </a:extLst>
          </p:cNvPr>
          <p:cNvSpPr/>
          <p:nvPr/>
        </p:nvSpPr>
        <p:spPr>
          <a:xfrm>
            <a:off x="11277600" y="6453679"/>
            <a:ext cx="1828800" cy="1828800"/>
          </a:xfrm>
          <a:prstGeom prst="ellipse">
            <a:avLst/>
          </a:prstGeom>
          <a:solidFill>
            <a:srgbClr val="8CCD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p>
        </p:txBody>
      </p:sp>
      <p:sp>
        <p:nvSpPr>
          <p:cNvPr id="6" name="Oval 5">
            <a:extLst>
              <a:ext uri="{FF2B5EF4-FFF2-40B4-BE49-F238E27FC236}">
                <a16:creationId xmlns:a16="http://schemas.microsoft.com/office/drawing/2014/main" id="{5A140BF7-28C6-CAFD-6F38-15B4DC39178E}"/>
              </a:ext>
            </a:extLst>
          </p:cNvPr>
          <p:cNvSpPr/>
          <p:nvPr/>
        </p:nvSpPr>
        <p:spPr>
          <a:xfrm>
            <a:off x="14333283" y="10367865"/>
            <a:ext cx="1828800" cy="1828800"/>
          </a:xfrm>
          <a:prstGeom prst="ellipse">
            <a:avLst/>
          </a:prstGeom>
          <a:solidFill>
            <a:srgbClr val="1A0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p>
        </p:txBody>
      </p:sp>
      <p:sp>
        <p:nvSpPr>
          <p:cNvPr id="7" name="Oval 6">
            <a:extLst>
              <a:ext uri="{FF2B5EF4-FFF2-40B4-BE49-F238E27FC236}">
                <a16:creationId xmlns:a16="http://schemas.microsoft.com/office/drawing/2014/main" id="{5D9BA8C4-B2A5-951A-9733-B281041D17EC}"/>
              </a:ext>
            </a:extLst>
          </p:cNvPr>
          <p:cNvSpPr/>
          <p:nvPr/>
        </p:nvSpPr>
        <p:spPr>
          <a:xfrm>
            <a:off x="12951807" y="11121283"/>
            <a:ext cx="1828800" cy="1828800"/>
          </a:xfrm>
          <a:prstGeom prst="ellipse">
            <a:avLst/>
          </a:prstGeom>
          <a:solidFill>
            <a:srgbClr val="0867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p>
        </p:txBody>
      </p:sp>
      <p:sp>
        <p:nvSpPr>
          <p:cNvPr id="8" name="Lindner hotel gallery Central">
            <a:extLst>
              <a:ext uri="{FF2B5EF4-FFF2-40B4-BE49-F238E27FC236}">
                <a16:creationId xmlns:a16="http://schemas.microsoft.com/office/drawing/2014/main" id="{A951CEC7-B1ED-651F-B268-1FF092070591}"/>
              </a:ext>
            </a:extLst>
          </p:cNvPr>
          <p:cNvSpPr txBox="1"/>
          <p:nvPr/>
        </p:nvSpPr>
        <p:spPr>
          <a:xfrm>
            <a:off x="15160556" y="822421"/>
            <a:ext cx="1515259" cy="10760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pPr marL="0" marR="0" lvl="0" indent="0" algn="ctr"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lang="sk-SK" sz="2000" b="1" u="none" strike="noStrike" kern="0" cap="none" spc="0" normalizeH="0" baseline="0" noProof="0" dirty="0">
                <a:ln>
                  <a:noFill/>
                </a:ln>
                <a:solidFill>
                  <a:schemeClr val="bg1"/>
                </a:solidFill>
                <a:effectLst/>
                <a:uLnTx/>
                <a:uFillTx/>
                <a:latin typeface="TWK Everett Light" panose="020B0204000000000000" pitchFamily="34" charset="77"/>
                <a:sym typeface="Everett Regular"/>
              </a:rPr>
              <a:t>LAKESIDE PARK 02</a:t>
            </a:r>
            <a:endParaRPr kumimoji="0" sz="2000" b="1" u="none" strike="noStrike" kern="0" cap="none" spc="0" normalizeH="0" baseline="0" noProof="0" dirty="0">
              <a:ln>
                <a:noFill/>
              </a:ln>
              <a:solidFill>
                <a:schemeClr val="bg1"/>
              </a:solidFill>
              <a:effectLst/>
              <a:uLnTx/>
              <a:uFillTx/>
              <a:latin typeface="TWK Everett Light" panose="020B0204000000000000" pitchFamily="34" charset="77"/>
              <a:sym typeface="Everett Regular"/>
            </a:endParaRPr>
          </a:p>
        </p:txBody>
      </p:sp>
      <p:sp>
        <p:nvSpPr>
          <p:cNvPr id="11" name="Lindner hotel gallery Central">
            <a:extLst>
              <a:ext uri="{FF2B5EF4-FFF2-40B4-BE49-F238E27FC236}">
                <a16:creationId xmlns:a16="http://schemas.microsoft.com/office/drawing/2014/main" id="{5829F7D4-F872-B24E-12B7-207E6AFE9E67}"/>
              </a:ext>
            </a:extLst>
          </p:cNvPr>
          <p:cNvSpPr txBox="1"/>
          <p:nvPr/>
        </p:nvSpPr>
        <p:spPr>
          <a:xfrm>
            <a:off x="11311380" y="6830051"/>
            <a:ext cx="1761240" cy="10760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pPr marL="0" marR="0" lvl="0" indent="0" algn="ctr"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lang="sk-SK" sz="2400" b="1" u="none" strike="noStrike" kern="0" cap="none" spc="0" normalizeH="0" baseline="0" noProof="0" dirty="0">
                <a:ln>
                  <a:noFill/>
                </a:ln>
                <a:solidFill>
                  <a:schemeClr val="bg1"/>
                </a:solidFill>
                <a:effectLst/>
                <a:uLnTx/>
                <a:uFillTx/>
                <a:latin typeface="TWK Everett Light" panose="020B0204000000000000" pitchFamily="34" charset="77"/>
                <a:sym typeface="Everett Regular"/>
              </a:rPr>
              <a:t>CENTRAL</a:t>
            </a:r>
            <a:endParaRPr kumimoji="0" sz="2400" b="1" u="none" strike="noStrike" kern="0" cap="none" spc="0" normalizeH="0" baseline="0" noProof="0" dirty="0">
              <a:ln>
                <a:noFill/>
              </a:ln>
              <a:solidFill>
                <a:schemeClr val="bg1"/>
              </a:solidFill>
              <a:effectLst/>
              <a:uLnTx/>
              <a:uFillTx/>
              <a:latin typeface="TWK Everett Light" panose="020B0204000000000000" pitchFamily="34" charset="77"/>
              <a:sym typeface="Everett Regular"/>
            </a:endParaRPr>
          </a:p>
        </p:txBody>
      </p:sp>
      <p:sp>
        <p:nvSpPr>
          <p:cNvPr id="12" name="Lindner hotel gallery Central">
            <a:extLst>
              <a:ext uri="{FF2B5EF4-FFF2-40B4-BE49-F238E27FC236}">
                <a16:creationId xmlns:a16="http://schemas.microsoft.com/office/drawing/2014/main" id="{8B94C7E8-75A7-60C1-3539-1AB0E6C71099}"/>
              </a:ext>
            </a:extLst>
          </p:cNvPr>
          <p:cNvSpPr txBox="1"/>
          <p:nvPr/>
        </p:nvSpPr>
        <p:spPr>
          <a:xfrm>
            <a:off x="14333284" y="10744237"/>
            <a:ext cx="1862578" cy="10760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pPr marL="0" marR="0" lvl="0" indent="0" algn="ctr"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lang="sk-SK" sz="2400" b="1" u="none" strike="noStrike" kern="0" cap="none" spc="0" normalizeH="0" baseline="0" noProof="0" dirty="0">
                <a:ln>
                  <a:noFill/>
                </a:ln>
                <a:solidFill>
                  <a:schemeClr val="bg1"/>
                </a:solidFill>
                <a:effectLst/>
                <a:uLnTx/>
                <a:uFillTx/>
                <a:latin typeface="TWK Everett Light" panose="020B0204000000000000" pitchFamily="34" charset="77"/>
                <a:sym typeface="Everett Regular"/>
              </a:rPr>
              <a:t>BBC III-V</a:t>
            </a:r>
            <a:endParaRPr kumimoji="0" sz="2400" b="1" u="none" strike="noStrike" kern="0" cap="none" spc="0" normalizeH="0" baseline="0" noProof="0" dirty="0">
              <a:ln>
                <a:noFill/>
              </a:ln>
              <a:solidFill>
                <a:schemeClr val="bg1"/>
              </a:solidFill>
              <a:effectLst/>
              <a:uLnTx/>
              <a:uFillTx/>
              <a:latin typeface="TWK Everett Light" panose="020B0204000000000000" pitchFamily="34" charset="77"/>
              <a:sym typeface="Everett Regular"/>
            </a:endParaRPr>
          </a:p>
        </p:txBody>
      </p:sp>
      <p:sp>
        <p:nvSpPr>
          <p:cNvPr id="13" name="Lindner hotel gallery Central">
            <a:extLst>
              <a:ext uri="{FF2B5EF4-FFF2-40B4-BE49-F238E27FC236}">
                <a16:creationId xmlns:a16="http://schemas.microsoft.com/office/drawing/2014/main" id="{8EBADFB8-7426-C72B-8B31-148E34AB26B1}"/>
              </a:ext>
            </a:extLst>
          </p:cNvPr>
          <p:cNvSpPr txBox="1"/>
          <p:nvPr/>
        </p:nvSpPr>
        <p:spPr>
          <a:xfrm>
            <a:off x="12951808" y="11497655"/>
            <a:ext cx="1828799" cy="10760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pPr marL="0" marR="0" lvl="0" indent="0" algn="ctr"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lang="sk-SK" sz="2400" b="1" u="none" strike="noStrike" kern="0" cap="none" spc="0" normalizeH="0" baseline="0" noProof="0" dirty="0">
                <a:ln>
                  <a:noFill/>
                </a:ln>
                <a:solidFill>
                  <a:schemeClr val="bg1"/>
                </a:solidFill>
                <a:effectLst/>
                <a:uLnTx/>
                <a:uFillTx/>
                <a:latin typeface="TWK Everett Light" panose="020B0204000000000000" pitchFamily="34" charset="77"/>
                <a:sym typeface="Everett Regular"/>
              </a:rPr>
              <a:t>THE MILL</a:t>
            </a:r>
            <a:endParaRPr kumimoji="0" sz="2400" b="1" u="none" strike="noStrike" kern="0" cap="none" spc="0" normalizeH="0" baseline="0" noProof="0" dirty="0">
              <a:ln>
                <a:noFill/>
              </a:ln>
              <a:solidFill>
                <a:schemeClr val="bg1"/>
              </a:solidFill>
              <a:effectLst/>
              <a:uLnTx/>
              <a:uFillTx/>
              <a:latin typeface="TWK Everett Light" panose="020B0204000000000000" pitchFamily="34" charset="77"/>
              <a:sym typeface="Everett Regular"/>
            </a:endParaRPr>
          </a:p>
        </p:txBody>
      </p:sp>
      <p:sp>
        <p:nvSpPr>
          <p:cNvPr id="14" name="Lindner hotel gallery Central">
            <a:extLst>
              <a:ext uri="{FF2B5EF4-FFF2-40B4-BE49-F238E27FC236}">
                <a16:creationId xmlns:a16="http://schemas.microsoft.com/office/drawing/2014/main" id="{DB535079-F745-25B6-8B9A-8EA4D855238A}"/>
              </a:ext>
            </a:extLst>
          </p:cNvPr>
          <p:cNvSpPr txBox="1"/>
          <p:nvPr/>
        </p:nvSpPr>
        <p:spPr>
          <a:xfrm>
            <a:off x="6403252" y="10058400"/>
            <a:ext cx="2919810" cy="16362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pPr marL="0" marR="0" lvl="0" indent="0" algn="ctr"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lang="sk-SK" sz="3200" b="1" u="none" strike="noStrike" kern="0" cap="none" spc="0" normalizeH="0" baseline="0" noProof="0" dirty="0">
                <a:ln>
                  <a:noFill/>
                </a:ln>
                <a:solidFill>
                  <a:schemeClr val="bg1"/>
                </a:solidFill>
                <a:effectLst/>
                <a:uLnTx/>
                <a:uFillTx/>
                <a:latin typeface="TWK Everett Light" panose="020B0204000000000000" pitchFamily="34" charset="77"/>
                <a:sym typeface="Everett Regular"/>
              </a:rPr>
              <a:t>CITY </a:t>
            </a:r>
          </a:p>
          <a:p>
            <a:pPr marL="0" marR="0" lvl="0" indent="0" algn="ctr"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lang="sk-SK" sz="3200" b="1" u="none" strike="noStrike" kern="0" cap="none" spc="0" normalizeH="0" baseline="0" noProof="0" dirty="0">
                <a:ln>
                  <a:noFill/>
                </a:ln>
                <a:solidFill>
                  <a:schemeClr val="bg1"/>
                </a:solidFill>
                <a:effectLst/>
                <a:uLnTx/>
                <a:uFillTx/>
                <a:latin typeface="TWK Everett Light" panose="020B0204000000000000" pitchFamily="34" charset="77"/>
                <a:sym typeface="Everett Regular"/>
              </a:rPr>
              <a:t>CENTRE</a:t>
            </a:r>
            <a:endParaRPr kumimoji="0" sz="3200" b="1" u="none" strike="noStrike" kern="0" cap="none" spc="0" normalizeH="0" baseline="0" noProof="0" dirty="0">
              <a:ln>
                <a:noFill/>
              </a:ln>
              <a:solidFill>
                <a:schemeClr val="bg1"/>
              </a:solidFill>
              <a:effectLst/>
              <a:uLnTx/>
              <a:uFillTx/>
              <a:latin typeface="TWK Everett Light" panose="020B0204000000000000" pitchFamily="34" charset="77"/>
              <a:sym typeface="Everett Regular"/>
            </a:endParaRPr>
          </a:p>
        </p:txBody>
      </p:sp>
      <p:sp>
        <p:nvSpPr>
          <p:cNvPr id="16" name="Lindner hotel gallery Central">
            <a:extLst>
              <a:ext uri="{FF2B5EF4-FFF2-40B4-BE49-F238E27FC236}">
                <a16:creationId xmlns:a16="http://schemas.microsoft.com/office/drawing/2014/main" id="{EB197573-2359-C8CF-3DED-DF45A87B1A44}"/>
              </a:ext>
            </a:extLst>
          </p:cNvPr>
          <p:cNvSpPr txBox="1"/>
          <p:nvPr/>
        </p:nvSpPr>
        <p:spPr>
          <a:xfrm>
            <a:off x="19156648" y="11874027"/>
            <a:ext cx="1862578" cy="10760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lnSpcReduction="10000"/>
          </a:bodyPr>
          <a:lstStyle/>
          <a:p>
            <a:pPr marL="0" marR="0" lvl="0" indent="0" algn="ctr"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lang="sk-SK" sz="2400" b="1" u="none" strike="noStrike" kern="0" cap="none" spc="0" normalizeH="0" baseline="0" noProof="0" dirty="0">
                <a:ln>
                  <a:noFill/>
                </a:ln>
                <a:solidFill>
                  <a:srgbClr val="1A0F19"/>
                </a:solidFill>
                <a:effectLst/>
                <a:uLnTx/>
                <a:uFillTx/>
                <a:latin typeface="TWK Everett Light" panose="020B0204000000000000" pitchFamily="34" charset="77"/>
                <a:sym typeface="Everett Regular"/>
              </a:rPr>
              <a:t>BRATISLAVA AIRPORT</a:t>
            </a:r>
            <a:endParaRPr kumimoji="0" sz="2400" b="1" u="none" strike="noStrike" kern="0" cap="none" spc="0" normalizeH="0" baseline="0" noProof="0" dirty="0">
              <a:ln>
                <a:noFill/>
              </a:ln>
              <a:solidFill>
                <a:srgbClr val="1A0F19"/>
              </a:solidFill>
              <a:effectLst/>
              <a:uLnTx/>
              <a:uFillTx/>
              <a:latin typeface="TWK Everett Light" panose="020B0204000000000000" pitchFamily="34" charset="77"/>
              <a:sym typeface="Everett Regular"/>
            </a:endParaRPr>
          </a:p>
        </p:txBody>
      </p:sp>
      <p:grpSp>
        <p:nvGrpSpPr>
          <p:cNvPr id="19" name="Group 18">
            <a:extLst>
              <a:ext uri="{FF2B5EF4-FFF2-40B4-BE49-F238E27FC236}">
                <a16:creationId xmlns:a16="http://schemas.microsoft.com/office/drawing/2014/main" id="{7FCB9892-908D-6EBE-8D02-7311C8EC4074}"/>
              </a:ext>
            </a:extLst>
          </p:cNvPr>
          <p:cNvGrpSpPr/>
          <p:nvPr/>
        </p:nvGrpSpPr>
        <p:grpSpPr>
          <a:xfrm>
            <a:off x="21306607" y="12144425"/>
            <a:ext cx="1108202" cy="535261"/>
            <a:chOff x="21380349" y="10492606"/>
            <a:chExt cx="1108202" cy="535261"/>
          </a:xfrm>
        </p:grpSpPr>
        <p:sp>
          <p:nvSpPr>
            <p:cNvPr id="17" name="Triangle 16">
              <a:extLst>
                <a:ext uri="{FF2B5EF4-FFF2-40B4-BE49-F238E27FC236}">
                  <a16:creationId xmlns:a16="http://schemas.microsoft.com/office/drawing/2014/main" id="{ADC5121A-8D6D-146F-D44F-39CC44860171}"/>
                </a:ext>
              </a:extLst>
            </p:cNvPr>
            <p:cNvSpPr/>
            <p:nvPr/>
          </p:nvSpPr>
          <p:spPr>
            <a:xfrm rot="5400000">
              <a:off x="21343434" y="10529521"/>
              <a:ext cx="535259" cy="46143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p>
          </p:txBody>
        </p:sp>
        <p:sp>
          <p:nvSpPr>
            <p:cNvPr id="18" name="Triangle 17">
              <a:extLst>
                <a:ext uri="{FF2B5EF4-FFF2-40B4-BE49-F238E27FC236}">
                  <a16:creationId xmlns:a16="http://schemas.microsoft.com/office/drawing/2014/main" id="{B6535F9A-A2C8-B0E9-7FFA-BCABC464092B}"/>
                </a:ext>
              </a:extLst>
            </p:cNvPr>
            <p:cNvSpPr/>
            <p:nvPr/>
          </p:nvSpPr>
          <p:spPr>
            <a:xfrm rot="5400000">
              <a:off x="21990206" y="10529523"/>
              <a:ext cx="535259" cy="46143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p>
          </p:txBody>
        </p:sp>
      </p:grpSp>
      <p:sp>
        <p:nvSpPr>
          <p:cNvPr id="4" name="Oval 3">
            <a:extLst>
              <a:ext uri="{FF2B5EF4-FFF2-40B4-BE49-F238E27FC236}">
                <a16:creationId xmlns:a16="http://schemas.microsoft.com/office/drawing/2014/main" id="{53947ABE-035C-38E0-3224-C09F0DCAFA2A}"/>
              </a:ext>
            </a:extLst>
          </p:cNvPr>
          <p:cNvSpPr/>
          <p:nvPr/>
        </p:nvSpPr>
        <p:spPr>
          <a:xfrm>
            <a:off x="9985019" y="5539279"/>
            <a:ext cx="1828800" cy="1828800"/>
          </a:xfrm>
          <a:prstGeom prst="ellipse">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p>
        </p:txBody>
      </p:sp>
      <p:sp>
        <p:nvSpPr>
          <p:cNvPr id="10" name="Lindner hotel gallery Central">
            <a:extLst>
              <a:ext uri="{FF2B5EF4-FFF2-40B4-BE49-F238E27FC236}">
                <a16:creationId xmlns:a16="http://schemas.microsoft.com/office/drawing/2014/main" id="{8A35AF9A-F1D0-F51E-E7A3-3B0D36D23113}"/>
              </a:ext>
            </a:extLst>
          </p:cNvPr>
          <p:cNvSpPr txBox="1"/>
          <p:nvPr/>
        </p:nvSpPr>
        <p:spPr>
          <a:xfrm>
            <a:off x="10018799" y="5915651"/>
            <a:ext cx="1761240" cy="10760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Autofit/>
          </a:bodyPr>
          <a:lstStyle/>
          <a:p>
            <a:pPr marL="0" marR="0" lvl="0" indent="0" algn="ctr"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lang="sk-SK" sz="1700" b="1" u="none" strike="noStrike" kern="0" cap="none" spc="0" normalizeH="0" baseline="0" noProof="0" dirty="0">
                <a:ln>
                  <a:noFill/>
                </a:ln>
                <a:solidFill>
                  <a:schemeClr val="bg1"/>
                </a:solidFill>
                <a:effectLst/>
                <a:uLnTx/>
                <a:uFillTx/>
                <a:latin typeface="TWK Everett Light" panose="020B0204000000000000" pitchFamily="34" charset="77"/>
                <a:sym typeface="Everett Regular"/>
              </a:rPr>
              <a:t>NEW ISTROPOLIS</a:t>
            </a:r>
            <a:endParaRPr kumimoji="0" sz="1700" b="1" u="none" strike="noStrike" kern="0" cap="none" spc="0" normalizeH="0" baseline="0" noProof="0" dirty="0">
              <a:ln>
                <a:noFill/>
              </a:ln>
              <a:solidFill>
                <a:schemeClr val="bg1"/>
              </a:solidFill>
              <a:effectLst/>
              <a:uLnTx/>
              <a:uFillTx/>
              <a:latin typeface="TWK Everett Light" panose="020B0204000000000000" pitchFamily="34" charset="77"/>
              <a:sym typeface="Everett Regular"/>
            </a:endParaRPr>
          </a:p>
        </p:txBody>
      </p:sp>
    </p:spTree>
    <p:extLst>
      <p:ext uri="{BB962C8B-B14F-4D97-AF65-F5344CB8AC3E}">
        <p14:creationId xmlns:p14="http://schemas.microsoft.com/office/powerpoint/2010/main" val="478395977"/>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6B8A161D-0CBC-6BF9-E61D-7A31A1B2BC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7127" y="0"/>
            <a:ext cx="25258245" cy="13716000"/>
          </a:xfrm>
          <a:prstGeom prst="rect">
            <a:avLst/>
          </a:prstGeom>
        </p:spPr>
      </p:pic>
    </p:spTree>
    <p:extLst>
      <p:ext uri="{BB962C8B-B14F-4D97-AF65-F5344CB8AC3E}">
        <p14:creationId xmlns:p14="http://schemas.microsoft.com/office/powerpoint/2010/main" val="612340650"/>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E4E4E4"/>
        </a:solidFill>
        <a:effectLst/>
      </p:bgPr>
    </p:bg>
    <p:spTree>
      <p:nvGrpSpPr>
        <p:cNvPr id="1" name=""/>
        <p:cNvGrpSpPr/>
        <p:nvPr/>
      </p:nvGrpSpPr>
      <p:grpSpPr>
        <a:xfrm>
          <a:off x="0" y="0"/>
          <a:ext cx="0" cy="0"/>
          <a:chOff x="0" y="0"/>
          <a:chExt cx="0" cy="0"/>
        </a:xfrm>
      </p:grpSpPr>
      <p:pic>
        <p:nvPicPr>
          <p:cNvPr id="711" name="Picture 5" descr="Picture 5"/>
          <p:cNvPicPr>
            <a:picLocks noGrp="1" noChangeAspect="1"/>
          </p:cNvPicPr>
          <p:nvPr>
            <p:ph type="pic" idx="4294967295"/>
          </p:nvPr>
        </p:nvPicPr>
        <p:blipFill rotWithShape="1">
          <a:blip r:embed="rId2">
            <a:alphaModFix/>
            <a:extLst>
              <a:ext uri="{BEBA8EAE-BF5A-486C-A8C5-ECC9F3942E4B}">
                <a14:imgProps xmlns:a14="http://schemas.microsoft.com/office/drawing/2010/main">
                  <a14:imgLayer r:embed="rId3">
                    <a14:imgEffect>
                      <a14:brightnessContrast bright="-11000"/>
                    </a14:imgEffect>
                  </a14:imgLayer>
                </a14:imgProps>
              </a:ext>
            </a:extLst>
          </a:blip>
          <a:srcRect l="21285" t="20221" r="6327" b="7824"/>
          <a:stretch/>
        </p:blipFill>
        <p:spPr>
          <a:xfrm>
            <a:off x="0" y="4763"/>
            <a:ext cx="24364950" cy="13711237"/>
          </a:xfrm>
          <a:prstGeom prst="rect">
            <a:avLst/>
          </a:prstGeom>
          <a:solidFill>
            <a:srgbClr val="E4E4E4"/>
          </a:solidFill>
          <a:ln>
            <a:noFill/>
          </a:ln>
          <a:effectLst/>
        </p:spPr>
      </p:pic>
      <p:sp>
        <p:nvSpPr>
          <p:cNvPr id="712" name="Lakeside Park 2"/>
          <p:cNvSpPr txBox="1"/>
          <p:nvPr/>
        </p:nvSpPr>
        <p:spPr>
          <a:xfrm>
            <a:off x="1103235" y="1616722"/>
            <a:ext cx="11152088" cy="37671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p>
            <a:pPr algn="l">
              <a:defRPr sz="15000" b="0">
                <a:solidFill>
                  <a:srgbClr val="FFFFFF"/>
                </a:solidFill>
                <a:latin typeface="+mn-lt"/>
                <a:ea typeface="+mn-ea"/>
                <a:cs typeface="+mn-cs"/>
                <a:sym typeface="Everett Light"/>
              </a:defRPr>
            </a:pPr>
            <a:r>
              <a:rPr b="0" dirty="0">
                <a:latin typeface="TWK Everett Light" panose="020B0204000000000000" pitchFamily="34" charset="77"/>
              </a:rPr>
              <a:t>Lakeside</a:t>
            </a:r>
            <a:br>
              <a:rPr b="0" dirty="0">
                <a:latin typeface="TWK Everett Light" panose="020B0204000000000000" pitchFamily="34" charset="77"/>
              </a:rPr>
            </a:br>
            <a:r>
              <a:rPr b="0" dirty="0">
                <a:latin typeface="TWK Everett Light" panose="020B0204000000000000" pitchFamily="34" charset="77"/>
              </a:rPr>
              <a:t>Park 2</a:t>
            </a:r>
          </a:p>
        </p:txBody>
      </p:sp>
      <p:sp>
        <p:nvSpPr>
          <p:cNvPr id="713" name="Sector: office…"/>
          <p:cNvSpPr txBox="1"/>
          <p:nvPr/>
        </p:nvSpPr>
        <p:spPr>
          <a:xfrm>
            <a:off x="1236250" y="8432867"/>
            <a:ext cx="6964505" cy="30831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lnSpc>
                <a:spcPct val="160000"/>
              </a:lnSpc>
              <a:tabLst>
                <a:tab pos="2400300" algn="l"/>
              </a:tabLst>
              <a:defRPr sz="2500" b="0">
                <a:solidFill>
                  <a:srgbClr val="FFFFFF"/>
                </a:solidFill>
                <a:latin typeface="Everett Regular"/>
                <a:ea typeface="Everett Regular"/>
                <a:cs typeface="Everett Regular"/>
                <a:sym typeface="Everett Regular"/>
              </a:defRPr>
            </a:pPr>
            <a:r>
              <a:rPr b="0" dirty="0">
                <a:latin typeface="TWK Everett Light" panose="020B0204000000000000" pitchFamily="34" charset="77"/>
              </a:rPr>
              <a:t>Sector:</a:t>
            </a:r>
            <a:r>
              <a:rPr lang="sk-SK" b="0" dirty="0">
                <a:latin typeface="TWK Everett Light" panose="020B0204000000000000" pitchFamily="34" charset="77"/>
              </a:rPr>
              <a:t> </a:t>
            </a:r>
            <a:r>
              <a:rPr b="0" dirty="0">
                <a:latin typeface="TWK Everett Light" panose="020B0204000000000000" pitchFamily="34" charset="77"/>
              </a:rPr>
              <a:t>office</a:t>
            </a:r>
            <a:endParaRPr lang="sk-SK" b="0" dirty="0">
              <a:latin typeface="TWK Everett Light" panose="020B0204000000000000" pitchFamily="34" charset="77"/>
            </a:endParaRPr>
          </a:p>
          <a:p>
            <a:pPr algn="l">
              <a:lnSpc>
                <a:spcPct val="160000"/>
              </a:lnSpc>
              <a:tabLst>
                <a:tab pos="2400300" algn="l"/>
              </a:tabLst>
              <a:defRPr sz="2500" b="0">
                <a:solidFill>
                  <a:srgbClr val="FFFFFF"/>
                </a:solidFill>
                <a:latin typeface="Everett Regular"/>
                <a:ea typeface="Everett Regular"/>
                <a:cs typeface="Everett Regular"/>
                <a:sym typeface="Everett Regular"/>
              </a:defRPr>
            </a:pPr>
            <a:r>
              <a:rPr b="0" dirty="0">
                <a:latin typeface="TWK Everett Light" panose="020B0204000000000000" pitchFamily="34" charset="77"/>
              </a:rPr>
              <a:t>City:</a:t>
            </a:r>
            <a:r>
              <a:rPr lang="sk-SK" b="0" dirty="0">
                <a:latin typeface="TWK Everett Light" panose="020B0204000000000000" pitchFamily="34" charset="77"/>
              </a:rPr>
              <a:t> </a:t>
            </a:r>
            <a:r>
              <a:rPr b="0" dirty="0">
                <a:latin typeface="TWK Everett Light" panose="020B0204000000000000" pitchFamily="34" charset="77"/>
              </a:rPr>
              <a:t>Bratislava</a:t>
            </a:r>
            <a:endParaRPr lang="sk-SK" b="0" dirty="0">
              <a:latin typeface="TWK Everett Light" panose="020B0204000000000000" pitchFamily="34" charset="77"/>
            </a:endParaRPr>
          </a:p>
          <a:p>
            <a:pPr algn="l">
              <a:lnSpc>
                <a:spcPct val="160000"/>
              </a:lnSpc>
              <a:tabLst>
                <a:tab pos="2400300" algn="l"/>
              </a:tabLst>
              <a:defRPr sz="2500" b="0">
                <a:solidFill>
                  <a:srgbClr val="FFFFFF"/>
                </a:solidFill>
                <a:latin typeface="Everett Regular"/>
                <a:ea typeface="Everett Regular"/>
                <a:cs typeface="Everett Regular"/>
                <a:sym typeface="Everett Regular"/>
              </a:defRPr>
            </a:pPr>
            <a:r>
              <a:rPr b="0" dirty="0">
                <a:latin typeface="TWK Everett Light" panose="020B0204000000000000" pitchFamily="34" charset="77"/>
              </a:rPr>
              <a:t>Leasable Area:</a:t>
            </a:r>
            <a:r>
              <a:rPr lang="sk-SK" b="0" dirty="0">
                <a:latin typeface="TWK Everett Light" panose="020B0204000000000000" pitchFamily="34" charset="77"/>
              </a:rPr>
              <a:t> </a:t>
            </a:r>
            <a:r>
              <a:rPr lang="sk-SK" dirty="0">
                <a:latin typeface="TWK Everett Light" panose="020B0204000000000000" pitchFamily="34" charset="77"/>
              </a:rPr>
              <a:t>1</a:t>
            </a:r>
            <a:r>
              <a:rPr b="0" dirty="0">
                <a:latin typeface="TWK Everett Light" panose="020B0204000000000000" pitchFamily="34" charset="77"/>
              </a:rPr>
              <a:t>5,</a:t>
            </a:r>
            <a:r>
              <a:rPr lang="sk-SK" b="0" dirty="0">
                <a:latin typeface="TWK Everett Light" panose="020B0204000000000000" pitchFamily="34" charset="77"/>
              </a:rPr>
              <a:t>0</a:t>
            </a:r>
            <a:r>
              <a:rPr b="0" dirty="0">
                <a:latin typeface="TWK Everett Light" panose="020B0204000000000000" pitchFamily="34" charset="77"/>
              </a:rPr>
              <a:t>00 m² </a:t>
            </a:r>
            <a:endParaRPr lang="sk-SK" b="0" dirty="0">
              <a:latin typeface="TWK Everett Light" panose="020B0204000000000000" pitchFamily="34" charset="77"/>
            </a:endParaRPr>
          </a:p>
          <a:p>
            <a:pPr algn="l">
              <a:lnSpc>
                <a:spcPct val="160000"/>
              </a:lnSpc>
              <a:tabLst>
                <a:tab pos="2400300" algn="l"/>
              </a:tabLst>
              <a:defRPr sz="2500" b="0">
                <a:solidFill>
                  <a:srgbClr val="FFFFFF"/>
                </a:solidFill>
                <a:latin typeface="Everett Regular"/>
                <a:ea typeface="Everett Regular"/>
                <a:cs typeface="Everett Regular"/>
                <a:sym typeface="Everett Regular"/>
              </a:defRPr>
            </a:pPr>
            <a:r>
              <a:rPr b="0" dirty="0" err="1">
                <a:latin typeface="TWK Everett Light" panose="020B0204000000000000" pitchFamily="34" charset="77"/>
              </a:rPr>
              <a:t>Compl</a:t>
            </a:r>
            <a:r>
              <a:rPr b="0" dirty="0">
                <a:latin typeface="TWK Everett Light" panose="020B0204000000000000" pitchFamily="34" charset="77"/>
              </a:rPr>
              <a:t>.:</a:t>
            </a:r>
            <a:r>
              <a:rPr lang="sk-SK" b="0" dirty="0">
                <a:latin typeface="TWK Everett Light" panose="020B0204000000000000" pitchFamily="34" charset="77"/>
              </a:rPr>
              <a:t> </a:t>
            </a:r>
            <a:r>
              <a:rPr b="0" dirty="0">
                <a:latin typeface="TWK Everett Light" panose="020B0204000000000000" pitchFamily="34" charset="77"/>
              </a:rPr>
              <a:t>2023</a:t>
            </a:r>
          </a:p>
        </p:txBody>
      </p:sp>
      <p:sp>
        <p:nvSpPr>
          <p:cNvPr id="715" name="Selected Projects"/>
          <p:cNvSpPr txBox="1"/>
          <p:nvPr/>
        </p:nvSpPr>
        <p:spPr>
          <a:xfrm>
            <a:off x="1401939" y="971221"/>
            <a:ext cx="4889048" cy="936901"/>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FFFFFF"/>
                </a:solidFill>
                <a:latin typeface="Everett Regular"/>
                <a:ea typeface="Everett Regular"/>
                <a:cs typeface="Everett Regular"/>
                <a:sym typeface="Everett Regular"/>
              </a:defRPr>
            </a:lvl1pPr>
          </a:lstStyle>
          <a:p>
            <a:r>
              <a:rPr dirty="0">
                <a:latin typeface="TWK Everett Light" panose="020B0204000000000000" pitchFamily="34" charset="77"/>
              </a:rPr>
              <a:t>Selected Projects</a:t>
            </a:r>
          </a:p>
        </p:txBody>
      </p:sp>
      <p:sp>
        <p:nvSpPr>
          <p:cNvPr id="717" name="Čiara"/>
          <p:cNvSpPr/>
          <p:nvPr/>
        </p:nvSpPr>
        <p:spPr>
          <a:xfrm>
            <a:off x="2168627" y="9707711"/>
            <a:ext cx="6031328" cy="1"/>
          </a:xfrm>
          <a:prstGeom prst="line">
            <a:avLst/>
          </a:prstGeom>
          <a:ln w="12700">
            <a:solidFill>
              <a:srgbClr val="FFFFFF"/>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718" name="PROJECT DETAILS"/>
          <p:cNvSpPr txBox="1"/>
          <p:nvPr/>
        </p:nvSpPr>
        <p:spPr>
          <a:xfrm>
            <a:off x="1236926" y="7716744"/>
            <a:ext cx="4310952" cy="488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110000"/>
              </a:lnSpc>
              <a:tabLst>
                <a:tab pos="2400300" algn="l"/>
              </a:tabLst>
              <a:defRPr sz="1900" b="0" spc="95">
                <a:solidFill>
                  <a:srgbClr val="FFFFFF"/>
                </a:solidFill>
                <a:latin typeface="Everett Regular"/>
                <a:ea typeface="Everett Regular"/>
                <a:cs typeface="Everett Regular"/>
                <a:sym typeface="Everett Regular"/>
              </a:defRPr>
            </a:lvl1pPr>
          </a:lstStyle>
          <a:p>
            <a:r>
              <a:rPr dirty="0">
                <a:latin typeface="TWK Everett Light" panose="020B0204000000000000" pitchFamily="34" charset="77"/>
              </a:rPr>
              <a:t>PROJECT DETAILS</a:t>
            </a:r>
          </a:p>
        </p:txBody>
      </p:sp>
      <p:sp>
        <p:nvSpPr>
          <p:cNvPr id="719" name="Čiara"/>
          <p:cNvSpPr/>
          <p:nvPr/>
        </p:nvSpPr>
        <p:spPr>
          <a:xfrm>
            <a:off x="1259247" y="9102467"/>
            <a:ext cx="6031328" cy="1"/>
          </a:xfrm>
          <a:prstGeom prst="line">
            <a:avLst/>
          </a:prstGeom>
          <a:ln w="12700">
            <a:solidFill>
              <a:srgbClr val="FFFFFF"/>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720" name="Čiara"/>
          <p:cNvSpPr/>
          <p:nvPr/>
        </p:nvSpPr>
        <p:spPr>
          <a:xfrm>
            <a:off x="1251876" y="9620725"/>
            <a:ext cx="6031328" cy="1"/>
          </a:xfrm>
          <a:prstGeom prst="line">
            <a:avLst/>
          </a:prstGeom>
          <a:ln w="12700">
            <a:solidFill>
              <a:srgbClr val="FFFFFF"/>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721" name="Čiara"/>
          <p:cNvSpPr/>
          <p:nvPr/>
        </p:nvSpPr>
        <p:spPr>
          <a:xfrm>
            <a:off x="1233636" y="10256281"/>
            <a:ext cx="6031328" cy="1"/>
          </a:xfrm>
          <a:prstGeom prst="line">
            <a:avLst/>
          </a:prstGeom>
          <a:ln w="12700">
            <a:solidFill>
              <a:srgbClr val="FFFFFF"/>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722" name="Čiara"/>
          <p:cNvSpPr/>
          <p:nvPr/>
        </p:nvSpPr>
        <p:spPr>
          <a:xfrm>
            <a:off x="1259247" y="10839010"/>
            <a:ext cx="6031328" cy="1"/>
          </a:xfrm>
          <a:prstGeom prst="line">
            <a:avLst/>
          </a:prstGeom>
          <a:ln w="12700">
            <a:solidFill>
              <a:srgbClr val="FFFFFF"/>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p>
        </p:txBody>
      </p:sp>
      <p:grpSp>
        <p:nvGrpSpPr>
          <p:cNvPr id="2" name="Group 1">
            <a:extLst>
              <a:ext uri="{FF2B5EF4-FFF2-40B4-BE49-F238E27FC236}">
                <a16:creationId xmlns:a16="http://schemas.microsoft.com/office/drawing/2014/main" id="{E092DBA6-59F4-FBD3-AB65-FD7F09A6EA83}"/>
              </a:ext>
            </a:extLst>
          </p:cNvPr>
          <p:cNvGrpSpPr/>
          <p:nvPr/>
        </p:nvGrpSpPr>
        <p:grpSpPr>
          <a:xfrm>
            <a:off x="23877237" y="0"/>
            <a:ext cx="497139" cy="12001499"/>
            <a:chOff x="624473" y="0"/>
            <a:chExt cx="497139" cy="12001499"/>
          </a:xfrm>
          <a:solidFill>
            <a:srgbClr val="EA4663"/>
          </a:solidFill>
        </p:grpSpPr>
        <p:sp>
          <p:nvSpPr>
            <p:cNvPr id="3" name="Rectangle 2">
              <a:extLst>
                <a:ext uri="{FF2B5EF4-FFF2-40B4-BE49-F238E27FC236}">
                  <a16:creationId xmlns:a16="http://schemas.microsoft.com/office/drawing/2014/main" id="{68C92098-E951-D4BC-E784-BAD9539EF44D}"/>
                </a:ext>
              </a:extLst>
            </p:cNvPr>
            <p:cNvSpPr/>
            <p:nvPr/>
          </p:nvSpPr>
          <p:spPr>
            <a:xfrm rot="16200000" flipV="1">
              <a:off x="15793" y="608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 name="Rectangle 3">
              <a:extLst>
                <a:ext uri="{FF2B5EF4-FFF2-40B4-BE49-F238E27FC236}">
                  <a16:creationId xmlns:a16="http://schemas.microsoft.com/office/drawing/2014/main" id="{EFC44EDA-E917-3E4A-BC8A-670380B1A61A}"/>
                </a:ext>
              </a:extLst>
            </p:cNvPr>
            <p:cNvSpPr/>
            <p:nvPr/>
          </p:nvSpPr>
          <p:spPr>
            <a:xfrm rot="16200000" flipV="1">
              <a:off x="15793" y="4037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 name="Rectangle 4">
              <a:extLst>
                <a:ext uri="{FF2B5EF4-FFF2-40B4-BE49-F238E27FC236}">
                  <a16:creationId xmlns:a16="http://schemas.microsoft.com/office/drawing/2014/main" id="{E09FC2B6-0735-6D6E-5253-75AB0D05C3B9}"/>
                </a:ext>
              </a:extLst>
            </p:cNvPr>
            <p:cNvSpPr/>
            <p:nvPr/>
          </p:nvSpPr>
          <p:spPr>
            <a:xfrm rot="16200000" flipV="1">
              <a:off x="15793" y="7466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 name="Rectangle 5">
              <a:extLst>
                <a:ext uri="{FF2B5EF4-FFF2-40B4-BE49-F238E27FC236}">
                  <a16:creationId xmlns:a16="http://schemas.microsoft.com/office/drawing/2014/main" id="{2C8B9E6C-0745-3825-EE1A-CA5030917630}"/>
                </a:ext>
              </a:extLst>
            </p:cNvPr>
            <p:cNvSpPr/>
            <p:nvPr/>
          </p:nvSpPr>
          <p:spPr>
            <a:xfrm rot="16200000" flipV="1">
              <a:off x="15793" y="10895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grpSp>
        <p:nvGrpSpPr>
          <p:cNvPr id="7" name="Group 6">
            <a:extLst>
              <a:ext uri="{FF2B5EF4-FFF2-40B4-BE49-F238E27FC236}">
                <a16:creationId xmlns:a16="http://schemas.microsoft.com/office/drawing/2014/main" id="{246D69BD-D645-2A17-691A-968A5F82DFC5}"/>
              </a:ext>
            </a:extLst>
          </p:cNvPr>
          <p:cNvGrpSpPr/>
          <p:nvPr/>
        </p:nvGrpSpPr>
        <p:grpSpPr>
          <a:xfrm>
            <a:off x="-3077" y="1714498"/>
            <a:ext cx="497139" cy="12001500"/>
            <a:chOff x="129659" y="1714500"/>
            <a:chExt cx="497139" cy="12001500"/>
          </a:xfrm>
          <a:solidFill>
            <a:schemeClr val="bg1"/>
          </a:solidFill>
        </p:grpSpPr>
        <p:sp>
          <p:nvSpPr>
            <p:cNvPr id="8" name="Rectangle 7">
              <a:extLst>
                <a:ext uri="{FF2B5EF4-FFF2-40B4-BE49-F238E27FC236}">
                  <a16:creationId xmlns:a16="http://schemas.microsoft.com/office/drawing/2014/main" id="{0A56BD8F-4745-6D39-1ED9-C3E1042C062D}"/>
                </a:ext>
              </a:extLst>
            </p:cNvPr>
            <p:cNvSpPr/>
            <p:nvPr/>
          </p:nvSpPr>
          <p:spPr>
            <a:xfrm rot="16200000" flipV="1">
              <a:off x="-479021" y="23231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9" name="Rectangle 8">
              <a:extLst>
                <a:ext uri="{FF2B5EF4-FFF2-40B4-BE49-F238E27FC236}">
                  <a16:creationId xmlns:a16="http://schemas.microsoft.com/office/drawing/2014/main" id="{3CED7177-BC91-8E19-3FF5-30C4D82F4A07}"/>
                </a:ext>
              </a:extLst>
            </p:cNvPr>
            <p:cNvSpPr/>
            <p:nvPr/>
          </p:nvSpPr>
          <p:spPr>
            <a:xfrm rot="16200000" flipV="1">
              <a:off x="-479021" y="5752181"/>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249D5A02-81F1-645D-1582-91DD7E93885A}"/>
                </a:ext>
              </a:extLst>
            </p:cNvPr>
            <p:cNvSpPr/>
            <p:nvPr/>
          </p:nvSpPr>
          <p:spPr>
            <a:xfrm rot="16200000" flipV="1">
              <a:off x="-479021" y="91811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1" name="Rectangle 10">
              <a:extLst>
                <a:ext uri="{FF2B5EF4-FFF2-40B4-BE49-F238E27FC236}">
                  <a16:creationId xmlns:a16="http://schemas.microsoft.com/office/drawing/2014/main" id="{69093716-69CB-A3FA-1B08-BAF682367CCD}"/>
                </a:ext>
              </a:extLst>
            </p:cNvPr>
            <p:cNvSpPr/>
            <p:nvPr/>
          </p:nvSpPr>
          <p:spPr>
            <a:xfrm rot="16200000" flipV="1">
              <a:off x="-479021" y="126101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5" descr="Picture 5">
            <a:extLst>
              <a:ext uri="{FF2B5EF4-FFF2-40B4-BE49-F238E27FC236}">
                <a16:creationId xmlns:a16="http://schemas.microsoft.com/office/drawing/2014/main" id="{8CCD9D79-5774-87AB-B0C4-8F5BB49CEF7E}"/>
              </a:ext>
            </a:extLst>
          </p:cNvPr>
          <p:cNvPicPr>
            <a:picLocks noChangeAspect="1"/>
          </p:cNvPicPr>
          <p:nvPr/>
        </p:nvPicPr>
        <p:blipFill rotWithShape="1">
          <a:blip r:embed="rId2">
            <a:alphaModFix/>
            <a:extLst>
              <a:ext uri="{BEBA8EAE-BF5A-486C-A8C5-ECC9F3942E4B}">
                <a14:imgProps xmlns:a14="http://schemas.microsoft.com/office/drawing/2010/main">
                  <a14:imgLayer r:embed="rId3">
                    <a14:imgEffect>
                      <a14:brightnessContrast bright="-11000"/>
                    </a14:imgEffect>
                  </a14:imgLayer>
                </a14:imgProps>
              </a:ext>
            </a:extLst>
          </a:blip>
          <a:srcRect t="34" r="3163" b="3709"/>
          <a:stretch/>
        </p:blipFill>
        <p:spPr>
          <a:xfrm>
            <a:off x="0" y="4763"/>
            <a:ext cx="24384000" cy="13711237"/>
          </a:xfrm>
          <a:prstGeom prst="rect">
            <a:avLst/>
          </a:prstGeom>
          <a:solidFill>
            <a:srgbClr val="E4E4E4"/>
          </a:solidFill>
          <a:ln>
            <a:noFill/>
          </a:ln>
          <a:effectLst/>
        </p:spPr>
      </p:pic>
      <p:sp>
        <p:nvSpPr>
          <p:cNvPr id="429" name="Real estate…"/>
          <p:cNvSpPr>
            <a:spLocks noGrp="1"/>
          </p:cNvSpPr>
          <p:nvPr>
            <p:ph type="body" idx="4294967295"/>
          </p:nvPr>
        </p:nvSpPr>
        <p:spPr>
          <a:xfrm>
            <a:off x="381000" y="566738"/>
            <a:ext cx="17668875" cy="7613650"/>
          </a:xfrm>
          <a:prstGeom prst="rect">
            <a:avLst/>
          </a:prstGeom>
          <a:noFill/>
        </p:spPr>
        <p:txBody>
          <a:bodyPr anchor="t">
            <a:normAutofit/>
          </a:bodyPr>
          <a:lstStyle/>
          <a:p>
            <a:pPr marL="0" indent="0">
              <a:lnSpc>
                <a:spcPct val="80000"/>
              </a:lnSpc>
              <a:spcBef>
                <a:spcPts val="0"/>
              </a:spcBef>
              <a:buSzTx/>
              <a:buNone/>
              <a:defRPr sz="18000" spc="-360">
                <a:solidFill>
                  <a:srgbClr val="FFFFFF"/>
                </a:solidFill>
                <a:latin typeface="+mn-lt"/>
                <a:ea typeface="+mn-ea"/>
                <a:cs typeface="+mn-cs"/>
                <a:sym typeface="Everett Light"/>
              </a:defRPr>
            </a:pPr>
            <a:r>
              <a:rPr dirty="0">
                <a:solidFill>
                  <a:srgbClr val="F4EEEE"/>
                </a:solidFill>
                <a:latin typeface="TWK Everett Light" panose="020B0204000000000000" pitchFamily="34" charset="77"/>
              </a:rPr>
              <a:t>Real estate</a:t>
            </a:r>
          </a:p>
          <a:p>
            <a:pPr marL="0" indent="0">
              <a:lnSpc>
                <a:spcPct val="80000"/>
              </a:lnSpc>
              <a:spcBef>
                <a:spcPts val="0"/>
              </a:spcBef>
              <a:buSzTx/>
              <a:buNone/>
              <a:defRPr sz="18000" spc="-360">
                <a:solidFill>
                  <a:srgbClr val="FFFFFF"/>
                </a:solidFill>
                <a:latin typeface="+mn-lt"/>
                <a:ea typeface="+mn-ea"/>
                <a:cs typeface="+mn-cs"/>
                <a:sym typeface="Everett Light"/>
              </a:defRPr>
            </a:pPr>
            <a:r>
              <a:rPr dirty="0">
                <a:solidFill>
                  <a:srgbClr val="F4EEEE"/>
                </a:solidFill>
                <a:latin typeface="TWK Everett Light" panose="020B0204000000000000" pitchFamily="34" charset="77"/>
              </a:rPr>
              <a:t>development</a:t>
            </a:r>
          </a:p>
          <a:p>
            <a:pPr marL="0" indent="0">
              <a:lnSpc>
                <a:spcPct val="80000"/>
              </a:lnSpc>
              <a:spcBef>
                <a:spcPts val="0"/>
              </a:spcBef>
              <a:buSzTx/>
              <a:buNone/>
              <a:defRPr sz="18000" spc="-360">
                <a:solidFill>
                  <a:srgbClr val="FFFFFF"/>
                </a:solidFill>
                <a:latin typeface="+mn-lt"/>
                <a:ea typeface="+mn-ea"/>
                <a:cs typeface="+mn-cs"/>
                <a:sym typeface="Everett Light"/>
              </a:defRPr>
            </a:pPr>
            <a:r>
              <a:rPr dirty="0">
                <a:solidFill>
                  <a:srgbClr val="F4EEEE"/>
                </a:solidFill>
                <a:latin typeface="TWK Everett Light" panose="020B0204000000000000" pitchFamily="34" charset="77"/>
              </a:rPr>
              <a:t>company</a:t>
            </a:r>
          </a:p>
        </p:txBody>
      </p:sp>
      <p:sp>
        <p:nvSpPr>
          <p:cNvPr id="3" name="Rectangle 2">
            <a:extLst>
              <a:ext uri="{FF2B5EF4-FFF2-40B4-BE49-F238E27FC236}">
                <a16:creationId xmlns:a16="http://schemas.microsoft.com/office/drawing/2014/main" id="{10C8392E-41D4-FD41-3841-9B457680519C}"/>
              </a:ext>
            </a:extLst>
          </p:cNvPr>
          <p:cNvSpPr/>
          <p:nvPr/>
        </p:nvSpPr>
        <p:spPr>
          <a:xfrm rot="1376375">
            <a:off x="16260699" y="418786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4" name="Rectangle 3">
            <a:extLst>
              <a:ext uri="{FF2B5EF4-FFF2-40B4-BE49-F238E27FC236}">
                <a16:creationId xmlns:a16="http://schemas.microsoft.com/office/drawing/2014/main" id="{4C6C83AC-3FE5-292C-A302-BE5199BC7B48}"/>
              </a:ext>
            </a:extLst>
          </p:cNvPr>
          <p:cNvSpPr/>
          <p:nvPr/>
        </p:nvSpPr>
        <p:spPr>
          <a:xfrm rot="6120180">
            <a:off x="20589489" y="5872678"/>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5" name="Rectangle 4">
            <a:extLst>
              <a:ext uri="{FF2B5EF4-FFF2-40B4-BE49-F238E27FC236}">
                <a16:creationId xmlns:a16="http://schemas.microsoft.com/office/drawing/2014/main" id="{11464DB8-CF4A-D827-BA9B-457D9B29C8B5}"/>
              </a:ext>
            </a:extLst>
          </p:cNvPr>
          <p:cNvSpPr/>
          <p:nvPr/>
        </p:nvSpPr>
        <p:spPr>
          <a:xfrm rot="20868613">
            <a:off x="20122472" y="799559"/>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6" name="Rectangle 5">
            <a:extLst>
              <a:ext uri="{FF2B5EF4-FFF2-40B4-BE49-F238E27FC236}">
                <a16:creationId xmlns:a16="http://schemas.microsoft.com/office/drawing/2014/main" id="{D51A48A3-96E3-492E-FDD1-E9B0C1919810}"/>
              </a:ext>
            </a:extLst>
          </p:cNvPr>
          <p:cNvSpPr/>
          <p:nvPr/>
        </p:nvSpPr>
        <p:spPr>
          <a:xfrm rot="6988843">
            <a:off x="16050244" y="-94066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7" name="Rectangle 6">
            <a:extLst>
              <a:ext uri="{FF2B5EF4-FFF2-40B4-BE49-F238E27FC236}">
                <a16:creationId xmlns:a16="http://schemas.microsoft.com/office/drawing/2014/main" id="{DFF9AE26-6B42-1B5C-A227-91307D2C1B45}"/>
              </a:ext>
            </a:extLst>
          </p:cNvPr>
          <p:cNvSpPr/>
          <p:nvPr/>
        </p:nvSpPr>
        <p:spPr>
          <a:xfrm rot="2182853">
            <a:off x="21846540" y="12382225"/>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8" name="Rectangle 7">
            <a:extLst>
              <a:ext uri="{FF2B5EF4-FFF2-40B4-BE49-F238E27FC236}">
                <a16:creationId xmlns:a16="http://schemas.microsoft.com/office/drawing/2014/main" id="{7FAB6141-E576-C38F-8CEB-A97DAC166B0C}"/>
              </a:ext>
            </a:extLst>
          </p:cNvPr>
          <p:cNvSpPr/>
          <p:nvPr/>
        </p:nvSpPr>
        <p:spPr>
          <a:xfrm rot="7798294">
            <a:off x="16749491" y="1006799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pic>
        <p:nvPicPr>
          <p:cNvPr id="9" name="Picture 8">
            <a:extLst>
              <a:ext uri="{FF2B5EF4-FFF2-40B4-BE49-F238E27FC236}">
                <a16:creationId xmlns:a16="http://schemas.microsoft.com/office/drawing/2014/main" id="{9A03BA62-C152-D703-0788-83E0B1F60F9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3035" y="12228852"/>
            <a:ext cx="3953436" cy="791064"/>
          </a:xfrm>
          <a:prstGeom prst="rect">
            <a:avLst/>
          </a:prstGeom>
        </p:spPr>
      </p:pic>
    </p:spTree>
    <p:extLst>
      <p:ext uri="{BB962C8B-B14F-4D97-AF65-F5344CB8AC3E}">
        <p14:creationId xmlns:p14="http://schemas.microsoft.com/office/powerpoint/2010/main" val="857120715"/>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4EEEE"/>
        </a:solidFill>
        <a:effectLst/>
      </p:bgPr>
    </p:bg>
    <p:spTree>
      <p:nvGrpSpPr>
        <p:cNvPr id="1" name=""/>
        <p:cNvGrpSpPr/>
        <p:nvPr/>
      </p:nvGrpSpPr>
      <p:grpSpPr>
        <a:xfrm>
          <a:off x="0" y="0"/>
          <a:ext cx="0" cy="0"/>
          <a:chOff x="0" y="0"/>
          <a:chExt cx="0" cy="0"/>
        </a:xfrm>
      </p:grpSpPr>
      <p:sp>
        <p:nvSpPr>
          <p:cNvPr id="726" name="Istropolis"/>
          <p:cNvSpPr txBox="1">
            <a:spLocks noGrp="1"/>
          </p:cNvSpPr>
          <p:nvPr>
            <p:ph type="body" sz="quarter" idx="22"/>
          </p:nvPr>
        </p:nvSpPr>
        <p:spPr>
          <a:xfrm>
            <a:off x="688507" y="11348629"/>
            <a:ext cx="10270846" cy="1244779"/>
          </a:xfrm>
          <a:prstGeom prst="rect">
            <a:avLst/>
          </a:prstGeom>
        </p:spPr>
        <p:txBody>
          <a:bodyPr/>
          <a:lstStyle>
            <a:lvl1pPr>
              <a:defRPr sz="13600"/>
            </a:lvl1pPr>
          </a:lstStyle>
          <a:p>
            <a:r>
              <a:rPr err="1">
                <a:solidFill>
                  <a:srgbClr val="23181C"/>
                </a:solidFill>
              </a:rPr>
              <a:t>Istropolis</a:t>
            </a:r>
            <a:endParaRPr>
              <a:solidFill>
                <a:srgbClr val="23181C"/>
              </a:solidFill>
            </a:endParaRPr>
          </a:p>
        </p:txBody>
      </p:sp>
      <p:sp>
        <p:nvSpPr>
          <p:cNvPr id="727" name="Selected Projects"/>
          <p:cNvSpPr txBox="1">
            <a:spLocks noGrp="1"/>
          </p:cNvSpPr>
          <p:nvPr>
            <p:ph type="body" sz="quarter" idx="23"/>
          </p:nvPr>
        </p:nvSpPr>
        <p:spPr>
          <a:xfrm>
            <a:off x="810092" y="10135479"/>
            <a:ext cx="4885857" cy="551390"/>
          </a:xfrm>
          <a:prstGeom prst="rect">
            <a:avLst/>
          </a:prstGeom>
        </p:spPr>
        <p:txBody>
          <a:bodyPr/>
          <a:lstStyle/>
          <a:p>
            <a:r>
              <a:rPr lang="sk-SK" dirty="0">
                <a:solidFill>
                  <a:srgbClr val="190D19"/>
                </a:solidFill>
              </a:rPr>
              <a:t>Project </a:t>
            </a:r>
            <a:r>
              <a:rPr lang="sk-SK" dirty="0" err="1">
                <a:solidFill>
                  <a:srgbClr val="190D19"/>
                </a:solidFill>
              </a:rPr>
              <a:t>pipeline</a:t>
            </a:r>
            <a:endParaRPr dirty="0">
              <a:solidFill>
                <a:srgbClr val="190D19"/>
              </a:solidFill>
            </a:endParaRPr>
          </a:p>
        </p:txBody>
      </p:sp>
      <p:pic>
        <p:nvPicPr>
          <p:cNvPr id="6" name="Picture Placeholder 5">
            <a:extLst>
              <a:ext uri="{FF2B5EF4-FFF2-40B4-BE49-F238E27FC236}">
                <a16:creationId xmlns:a16="http://schemas.microsoft.com/office/drawing/2014/main" id="{74C81242-6B84-C4E8-BA75-C2A22867C945}"/>
              </a:ext>
            </a:extLst>
          </p:cNvPr>
          <p:cNvPicPr>
            <a:picLocks noGrp="1" noChangeAspect="1"/>
          </p:cNvPicPr>
          <p:nvPr>
            <p:ph type="pic" idx="21"/>
          </p:nvPr>
        </p:nvPicPr>
        <p:blipFill rotWithShape="1">
          <a:blip r:embed="rId2">
            <a:extLst>
              <a:ext uri="{28A0092B-C50C-407E-A947-70E740481C1C}">
                <a14:useLocalDpi xmlns:a14="http://schemas.microsoft.com/office/drawing/2010/main" val="0"/>
              </a:ext>
            </a:extLst>
          </a:blip>
          <a:srcRect l="266" t="27031" r="-266" b="21957"/>
          <a:stretch/>
        </p:blipFill>
        <p:spPr>
          <a:xfrm>
            <a:off x="810093" y="878792"/>
            <a:ext cx="22885400" cy="8005762"/>
          </a:xfrm>
        </p:spPr>
      </p:pic>
      <p:sp>
        <p:nvSpPr>
          <p:cNvPr id="3" name="Rectangle 7">
            <a:extLst>
              <a:ext uri="{FF2B5EF4-FFF2-40B4-BE49-F238E27FC236}">
                <a16:creationId xmlns:a16="http://schemas.microsoft.com/office/drawing/2014/main" id="{50C1C940-1B59-91B6-020F-EA2C7C540F98}"/>
              </a:ext>
            </a:extLst>
          </p:cNvPr>
          <p:cNvSpPr/>
          <p:nvPr/>
        </p:nvSpPr>
        <p:spPr>
          <a:xfrm rot="1638803" flipV="1">
            <a:off x="2811593" y="3388532"/>
            <a:ext cx="2182638" cy="497139"/>
          </a:xfrm>
          <a:prstGeom prst="rect">
            <a:avLst/>
          </a:prstGeom>
          <a:solidFill>
            <a:srgbClr val="8CCDC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lvl="0" indent="0" algn="ctr" defTabSz="821531" rtl="0" eaLnBrk="1" fontAlgn="auto" latinLnBrk="0" hangingPunct="0">
              <a:lnSpc>
                <a:spcPct val="100000"/>
              </a:lnSpc>
              <a:spcBef>
                <a:spcPts val="0"/>
              </a:spcBef>
              <a:spcAft>
                <a:spcPts val="0"/>
              </a:spcAft>
              <a:buClrTx/>
              <a:buSzTx/>
              <a:buFontTx/>
              <a:buNone/>
              <a:tabLst/>
              <a:defRPr/>
            </a:pPr>
            <a:endParaRPr kumimoji="0" lang="en-SK" sz="30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5" name="Rectangle 8">
            <a:extLst>
              <a:ext uri="{FF2B5EF4-FFF2-40B4-BE49-F238E27FC236}">
                <a16:creationId xmlns:a16="http://schemas.microsoft.com/office/drawing/2014/main" id="{2EC622AD-833D-078F-67FB-1AEF4298DAFD}"/>
              </a:ext>
            </a:extLst>
          </p:cNvPr>
          <p:cNvSpPr/>
          <p:nvPr/>
        </p:nvSpPr>
        <p:spPr>
          <a:xfrm rot="19769548" flipV="1">
            <a:off x="1301620" y="2314436"/>
            <a:ext cx="2182639" cy="497139"/>
          </a:xfrm>
          <a:prstGeom prst="rect">
            <a:avLst/>
          </a:prstGeom>
          <a:solidFill>
            <a:srgbClr val="8CCDC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lvl="0" indent="0" algn="ctr" defTabSz="821531" rtl="0" eaLnBrk="1" fontAlgn="auto" latinLnBrk="0" hangingPunct="0">
              <a:lnSpc>
                <a:spcPct val="100000"/>
              </a:lnSpc>
              <a:spcBef>
                <a:spcPts val="0"/>
              </a:spcBef>
              <a:spcAft>
                <a:spcPts val="0"/>
              </a:spcAft>
              <a:buClrTx/>
              <a:buSzTx/>
              <a:buFontTx/>
              <a:buNone/>
              <a:tabLst/>
              <a:defRPr/>
            </a:pPr>
            <a:endParaRPr kumimoji="0" lang="en-SK" sz="30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8" name="Rectangle 9">
            <a:extLst>
              <a:ext uri="{FF2B5EF4-FFF2-40B4-BE49-F238E27FC236}">
                <a16:creationId xmlns:a16="http://schemas.microsoft.com/office/drawing/2014/main" id="{59576DD1-E09E-196F-3F95-E34FDD2AF1BE}"/>
              </a:ext>
            </a:extLst>
          </p:cNvPr>
          <p:cNvSpPr/>
          <p:nvPr/>
        </p:nvSpPr>
        <p:spPr>
          <a:xfrm rot="20180910" flipV="1">
            <a:off x="3600661" y="2577122"/>
            <a:ext cx="2182639" cy="497139"/>
          </a:xfrm>
          <a:prstGeom prst="rect">
            <a:avLst/>
          </a:prstGeom>
          <a:solidFill>
            <a:srgbClr val="8CCDC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lvl="0" indent="0" algn="ctr" defTabSz="821531" rtl="0" eaLnBrk="1" fontAlgn="auto" latinLnBrk="0" hangingPunct="0">
              <a:lnSpc>
                <a:spcPct val="100000"/>
              </a:lnSpc>
              <a:spcBef>
                <a:spcPts val="0"/>
              </a:spcBef>
              <a:spcAft>
                <a:spcPts val="0"/>
              </a:spcAft>
              <a:buClrTx/>
              <a:buSzTx/>
              <a:buFontTx/>
              <a:buNone/>
              <a:tabLst/>
              <a:defRPr/>
            </a:pPr>
            <a:endParaRPr kumimoji="0" lang="en-SK" sz="30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10" name="Rectangle 10">
            <a:extLst>
              <a:ext uri="{FF2B5EF4-FFF2-40B4-BE49-F238E27FC236}">
                <a16:creationId xmlns:a16="http://schemas.microsoft.com/office/drawing/2014/main" id="{A7723F10-FAAE-5D23-F374-11567DAC05A5}"/>
              </a:ext>
            </a:extLst>
          </p:cNvPr>
          <p:cNvSpPr/>
          <p:nvPr/>
        </p:nvSpPr>
        <p:spPr>
          <a:xfrm rot="1877726" flipV="1">
            <a:off x="2532082" y="1067754"/>
            <a:ext cx="2182639" cy="497139"/>
          </a:xfrm>
          <a:prstGeom prst="rect">
            <a:avLst/>
          </a:prstGeom>
          <a:solidFill>
            <a:srgbClr val="8CCDC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lvl="0" indent="0" algn="ctr" defTabSz="821531" rtl="0" eaLnBrk="1" fontAlgn="auto" latinLnBrk="0" hangingPunct="0">
              <a:lnSpc>
                <a:spcPct val="100000"/>
              </a:lnSpc>
              <a:spcBef>
                <a:spcPts val="0"/>
              </a:spcBef>
              <a:spcAft>
                <a:spcPts val="0"/>
              </a:spcAft>
              <a:buClrTx/>
              <a:buSzTx/>
              <a:buFontTx/>
              <a:buNone/>
              <a:tabLst/>
              <a:defRPr/>
            </a:pPr>
            <a:endParaRPr kumimoji="0" lang="en-SK" sz="30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B32F347A-2190-5835-8222-FA37EC2B7E6C}"/>
              </a:ext>
            </a:extLst>
          </p:cNvPr>
          <p:cNvSpPr/>
          <p:nvPr/>
        </p:nvSpPr>
        <p:spPr>
          <a:xfrm rot="15099088" flipV="1">
            <a:off x="4908150" y="509970"/>
            <a:ext cx="2182639" cy="497139"/>
          </a:xfrm>
          <a:prstGeom prst="rect">
            <a:avLst/>
          </a:prstGeom>
          <a:solidFill>
            <a:srgbClr val="8CCDC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lvl="0" indent="0" algn="ctr" defTabSz="821531" rtl="0" eaLnBrk="1" fontAlgn="auto" latinLnBrk="0" hangingPunct="0">
              <a:lnSpc>
                <a:spcPct val="100000"/>
              </a:lnSpc>
              <a:spcBef>
                <a:spcPts val="0"/>
              </a:spcBef>
              <a:spcAft>
                <a:spcPts val="0"/>
              </a:spcAft>
              <a:buClrTx/>
              <a:buSzTx/>
              <a:buFontTx/>
              <a:buNone/>
              <a:tabLst/>
              <a:defRPr/>
            </a:pPr>
            <a:endParaRPr kumimoji="0" lang="en-SK" sz="30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13" name="Sector:  mixed…">
            <a:extLst>
              <a:ext uri="{FF2B5EF4-FFF2-40B4-BE49-F238E27FC236}">
                <a16:creationId xmlns:a16="http://schemas.microsoft.com/office/drawing/2014/main" id="{07777197-EA7C-D6AE-4129-827FC45E0BAF}"/>
              </a:ext>
            </a:extLst>
          </p:cNvPr>
          <p:cNvSpPr txBox="1"/>
          <p:nvPr/>
        </p:nvSpPr>
        <p:spPr>
          <a:xfrm>
            <a:off x="9853109" y="10723535"/>
            <a:ext cx="7327996" cy="234213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71437" tIns="71437" rIns="71437" bIns="71437">
            <a:normAutofit fontScale="92500"/>
          </a:bodyPr>
          <a:lstStyle/>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Location</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Trnavské mýto, Bratislava III </a:t>
            </a: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Sector</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rezidence</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office</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public</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Status</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process</a:t>
            </a:r>
            <a:endPar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Start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 </a:t>
            </a:r>
            <a:r>
              <a:rPr kumimoji="0" lang="sk-SK" sz="2500" b="0" i="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delivery</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2022 / 2026, 1. </a:t>
            </a:r>
            <a:r>
              <a:rPr kumimoji="0" lang="sk-SK" sz="2500" b="0" i="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phase</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p:txBody>
      </p:sp>
      <p:sp>
        <p:nvSpPr>
          <p:cNvPr id="14" name="PROJECT DETAILS">
            <a:extLst>
              <a:ext uri="{FF2B5EF4-FFF2-40B4-BE49-F238E27FC236}">
                <a16:creationId xmlns:a16="http://schemas.microsoft.com/office/drawing/2014/main" id="{E4D61F4D-BEA3-1D3A-2964-9CD3AB64DB27}"/>
              </a:ext>
            </a:extLst>
          </p:cNvPr>
          <p:cNvSpPr txBox="1"/>
          <p:nvPr/>
        </p:nvSpPr>
        <p:spPr>
          <a:xfrm>
            <a:off x="9853109" y="10118892"/>
            <a:ext cx="4310952" cy="488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71437" tIns="71437" rIns="71437" bIns="71437">
            <a:normAutofit/>
          </a:bodyPr>
          <a:lstStyle>
            <a:lvl1pPr algn="l">
              <a:lnSpc>
                <a:spcPct val="110000"/>
              </a:lnSpc>
              <a:tabLst>
                <a:tab pos="2400300" algn="l"/>
              </a:tabLst>
              <a:defRPr sz="1900" b="0" spc="95">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110000"/>
              </a:lnSpc>
              <a:spcBef>
                <a:spcPts val="0"/>
              </a:spcBef>
              <a:spcAft>
                <a:spcPts val="0"/>
              </a:spcAft>
              <a:buClrTx/>
              <a:buSzTx/>
              <a:buFontTx/>
              <a:buNone/>
              <a:tabLst>
                <a:tab pos="2400300" algn="l"/>
              </a:tabLst>
              <a:defRPr/>
            </a:pPr>
            <a:r>
              <a:rPr kumimoji="0" lang="sk-SK" sz="1900" b="0" i="0" u="none" strike="noStrike" kern="0" cap="none" spc="95" normalizeH="0" baseline="0" noProof="0" dirty="0">
                <a:ln>
                  <a:noFill/>
                </a:ln>
                <a:solidFill>
                  <a:srgbClr val="190D19"/>
                </a:solidFill>
                <a:effectLst/>
                <a:uLnTx/>
                <a:uFillTx/>
                <a:latin typeface="TWK Everett" panose="020B0204000000000000" pitchFamily="34" charset="77"/>
                <a:sym typeface="Everett Regular"/>
              </a:rPr>
              <a:t>DETAILS</a:t>
            </a:r>
            <a:endParaRPr kumimoji="0" sz="1900" b="0" i="0" u="none" strike="noStrike" kern="0" cap="none" spc="95" normalizeH="0" baseline="0" noProof="0" dirty="0">
              <a:ln>
                <a:noFill/>
              </a:ln>
              <a:solidFill>
                <a:srgbClr val="190D19"/>
              </a:solidFill>
              <a:effectLst/>
              <a:uLnTx/>
              <a:uFillTx/>
              <a:latin typeface="TWK Everett" panose="020B0204000000000000" pitchFamily="34" charset="77"/>
              <a:sym typeface="Everett Regular"/>
            </a:endParaRPr>
          </a:p>
        </p:txBody>
      </p:sp>
      <p:grpSp>
        <p:nvGrpSpPr>
          <p:cNvPr id="15" name="Skupina">
            <a:extLst>
              <a:ext uri="{FF2B5EF4-FFF2-40B4-BE49-F238E27FC236}">
                <a16:creationId xmlns:a16="http://schemas.microsoft.com/office/drawing/2014/main" id="{3A8D8865-2C6B-AD24-02A2-49A20A350CBD}"/>
              </a:ext>
            </a:extLst>
          </p:cNvPr>
          <p:cNvGrpSpPr/>
          <p:nvPr/>
        </p:nvGrpSpPr>
        <p:grpSpPr>
          <a:xfrm>
            <a:off x="9853109" y="10784691"/>
            <a:ext cx="13842384" cy="1661980"/>
            <a:chOff x="0" y="-621678"/>
            <a:chExt cx="6918510" cy="1808717"/>
          </a:xfrm>
        </p:grpSpPr>
        <p:sp>
          <p:nvSpPr>
            <p:cNvPr id="16" name="Čiara">
              <a:extLst>
                <a:ext uri="{FF2B5EF4-FFF2-40B4-BE49-F238E27FC236}">
                  <a16:creationId xmlns:a16="http://schemas.microsoft.com/office/drawing/2014/main" id="{5C345C67-4939-37B2-E368-01BECBF79ADA}"/>
                </a:ext>
              </a:extLst>
            </p:cNvPr>
            <p:cNvSpPr/>
            <p:nvPr/>
          </p:nvSpPr>
          <p:spPr>
            <a:xfrm>
              <a:off x="0" y="0"/>
              <a:ext cx="6918510" cy="0"/>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18" name="Čiara">
              <a:extLst>
                <a:ext uri="{FF2B5EF4-FFF2-40B4-BE49-F238E27FC236}">
                  <a16:creationId xmlns:a16="http://schemas.microsoft.com/office/drawing/2014/main" id="{18EA2628-6E0D-49B8-11B8-C39E2183F3B0}"/>
                </a:ext>
              </a:extLst>
            </p:cNvPr>
            <p:cNvSpPr/>
            <p:nvPr/>
          </p:nvSpPr>
          <p:spPr>
            <a:xfrm>
              <a:off x="0" y="598984"/>
              <a:ext cx="6918510" cy="1"/>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19" name="Čiara">
              <a:extLst>
                <a:ext uri="{FF2B5EF4-FFF2-40B4-BE49-F238E27FC236}">
                  <a16:creationId xmlns:a16="http://schemas.microsoft.com/office/drawing/2014/main" id="{52994A79-754A-F656-889C-CDF16B916BD1}"/>
                </a:ext>
              </a:extLst>
            </p:cNvPr>
            <p:cNvSpPr/>
            <p:nvPr/>
          </p:nvSpPr>
          <p:spPr>
            <a:xfrm>
              <a:off x="0" y="1187038"/>
              <a:ext cx="6918510" cy="1"/>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20" name="Čiara">
              <a:extLst>
                <a:ext uri="{FF2B5EF4-FFF2-40B4-BE49-F238E27FC236}">
                  <a16:creationId xmlns:a16="http://schemas.microsoft.com/office/drawing/2014/main" id="{F75C870C-7206-8794-199D-265D14F03D8B}"/>
                </a:ext>
              </a:extLst>
            </p:cNvPr>
            <p:cNvSpPr/>
            <p:nvPr/>
          </p:nvSpPr>
          <p:spPr>
            <a:xfrm>
              <a:off x="0" y="-621678"/>
              <a:ext cx="6918510" cy="0"/>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grpSp>
      <p:sp>
        <p:nvSpPr>
          <p:cNvPr id="22" name="Čiara">
            <a:extLst>
              <a:ext uri="{FF2B5EF4-FFF2-40B4-BE49-F238E27FC236}">
                <a16:creationId xmlns:a16="http://schemas.microsoft.com/office/drawing/2014/main" id="{2892DEC7-10A6-57BA-F1DA-16C7F0B87FA8}"/>
              </a:ext>
            </a:extLst>
          </p:cNvPr>
          <p:cNvSpPr/>
          <p:nvPr/>
        </p:nvSpPr>
        <p:spPr>
          <a:xfrm>
            <a:off x="9853109" y="13071766"/>
            <a:ext cx="13842384" cy="1"/>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24" name="Sector:  mixed…">
            <a:extLst>
              <a:ext uri="{FF2B5EF4-FFF2-40B4-BE49-F238E27FC236}">
                <a16:creationId xmlns:a16="http://schemas.microsoft.com/office/drawing/2014/main" id="{028CF6FA-06C0-EAB2-92A2-952A1E81E71E}"/>
              </a:ext>
            </a:extLst>
          </p:cNvPr>
          <p:cNvSpPr txBox="1"/>
          <p:nvPr/>
        </p:nvSpPr>
        <p:spPr>
          <a:xfrm>
            <a:off x="17272246" y="10729629"/>
            <a:ext cx="6739897" cy="23421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fontScale="92500"/>
          </a:bodyPr>
          <a:lstStyle/>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GDV</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GLA</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Profit</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IRR:	</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rgbClr val="F4EEEE"/>
            </a:gs>
            <a:gs pos="100000">
              <a:srgbClr val="F4EEEE"/>
            </a:gs>
          </a:gsLst>
          <a:path path="shape">
            <a:fillToRect l="7703" t="86004" r="92296" b="13995"/>
          </a:path>
        </a:gradFill>
        <a:effectLst/>
      </p:bgPr>
    </p:bg>
    <p:spTree>
      <p:nvGrpSpPr>
        <p:cNvPr id="1" name=""/>
        <p:cNvGrpSpPr/>
        <p:nvPr/>
      </p:nvGrpSpPr>
      <p:grpSpPr>
        <a:xfrm>
          <a:off x="0" y="0"/>
          <a:ext cx="0" cy="0"/>
          <a:chOff x="0" y="0"/>
          <a:chExt cx="0" cy="0"/>
        </a:xfrm>
      </p:grpSpPr>
      <p:pic>
        <p:nvPicPr>
          <p:cNvPr id="786" name="Picture 2" descr="Picture 2"/>
          <p:cNvPicPr>
            <a:picLocks noGrp="1" noChangeAspect="1"/>
          </p:cNvPicPr>
          <p:nvPr>
            <p:ph type="pic" idx="4294967295"/>
          </p:nvPr>
        </p:nvPicPr>
        <p:blipFill>
          <a:blip r:embed="rId2"/>
          <a:srcRect l="20329" r="34727"/>
          <a:stretch>
            <a:fillRect/>
          </a:stretch>
        </p:blipFill>
        <p:spPr>
          <a:xfrm>
            <a:off x="16586094" y="991008"/>
            <a:ext cx="7809843" cy="9774828"/>
          </a:xfrm>
          <a:prstGeom prst="rect">
            <a:avLst/>
          </a:prstGeom>
        </p:spPr>
      </p:pic>
      <p:sp>
        <p:nvSpPr>
          <p:cNvPr id="4" name="Lakeside Park 2">
            <a:extLst>
              <a:ext uri="{FF2B5EF4-FFF2-40B4-BE49-F238E27FC236}">
                <a16:creationId xmlns:a16="http://schemas.microsoft.com/office/drawing/2014/main" id="{5A1E8B5F-E9E4-99C6-B119-7E5D993CB700}"/>
              </a:ext>
            </a:extLst>
          </p:cNvPr>
          <p:cNvSpPr txBox="1"/>
          <p:nvPr/>
        </p:nvSpPr>
        <p:spPr>
          <a:xfrm>
            <a:off x="752604" y="1616722"/>
            <a:ext cx="11152088" cy="37671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marL="0" marR="0" lvl="0" indent="0" algn="l" defTabSz="821531" rtl="0" eaLnBrk="1" fontAlgn="auto" latinLnBrk="0" hangingPunct="0">
              <a:lnSpc>
                <a:spcPct val="100000"/>
              </a:lnSpc>
              <a:spcBef>
                <a:spcPts val="0"/>
              </a:spcBef>
              <a:spcAft>
                <a:spcPts val="0"/>
              </a:spcAft>
              <a:buClrTx/>
              <a:buSzTx/>
              <a:buFontTx/>
              <a:buNone/>
              <a:tabLst/>
              <a:defRPr sz="15000" b="0">
                <a:solidFill>
                  <a:srgbClr val="FFFFFF"/>
                </a:solidFill>
                <a:latin typeface="+mn-lt"/>
                <a:ea typeface="+mn-ea"/>
                <a:cs typeface="+mn-cs"/>
                <a:sym typeface="Everett Light"/>
              </a:defRPr>
            </a:pPr>
            <a:r>
              <a:rPr kumimoji="0" lang="sk-SK" sz="15000" b="0" i="0" u="none" strike="noStrike" kern="0" cap="none" spc="0" normalizeH="0" baseline="0" noProof="0">
                <a:ln>
                  <a:noFill/>
                </a:ln>
                <a:solidFill>
                  <a:srgbClr val="190D19"/>
                </a:solidFill>
                <a:effectLst/>
                <a:uLnTx/>
                <a:uFillTx/>
                <a:latin typeface="TWK Everett Light" panose="020B0204000000000000" pitchFamily="34" charset="77"/>
                <a:ea typeface="+mn-ea"/>
                <a:cs typeface="+mn-cs"/>
                <a:sym typeface="Everett Light"/>
              </a:rPr>
              <a:t>The Mill</a:t>
            </a:r>
            <a:endParaRPr kumimoji="0" sz="15000" b="0" i="0" u="none" strike="noStrike" kern="0" cap="none" spc="0" normalizeH="0" baseline="0" noProof="0">
              <a:ln>
                <a:noFill/>
              </a:ln>
              <a:solidFill>
                <a:srgbClr val="190D19"/>
              </a:solidFill>
              <a:effectLst/>
              <a:uLnTx/>
              <a:uFillTx/>
              <a:latin typeface="TWK Everett Light" panose="020B0204000000000000" pitchFamily="34" charset="77"/>
              <a:ea typeface="+mn-ea"/>
              <a:cs typeface="+mn-cs"/>
              <a:sym typeface="Everett Light"/>
            </a:endParaRPr>
          </a:p>
        </p:txBody>
      </p:sp>
      <p:sp>
        <p:nvSpPr>
          <p:cNvPr id="5" name="Selected Projects">
            <a:extLst>
              <a:ext uri="{FF2B5EF4-FFF2-40B4-BE49-F238E27FC236}">
                <a16:creationId xmlns:a16="http://schemas.microsoft.com/office/drawing/2014/main" id="{B4DAF203-02B0-3554-39EB-0C50D2501080}"/>
              </a:ext>
            </a:extLst>
          </p:cNvPr>
          <p:cNvSpPr txBox="1"/>
          <p:nvPr/>
        </p:nvSpPr>
        <p:spPr>
          <a:xfrm>
            <a:off x="1051308" y="971221"/>
            <a:ext cx="4889048" cy="9369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3000" b="0">
                <a:solidFill>
                  <a:srgbClr val="FFFFFF"/>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lang="sk-SK" sz="30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Project </a:t>
            </a:r>
            <a:r>
              <a:rPr kumimoji="0" lang="sk-SK" sz="3000" b="0" i="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pipeline</a:t>
            </a:r>
            <a:endParaRPr kumimoji="0" sz="30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p:txBody>
      </p:sp>
      <p:pic>
        <p:nvPicPr>
          <p:cNvPr id="11" name="Picture 10">
            <a:extLst>
              <a:ext uri="{FF2B5EF4-FFF2-40B4-BE49-F238E27FC236}">
                <a16:creationId xmlns:a16="http://schemas.microsoft.com/office/drawing/2014/main" id="{9FE0FD62-D921-A069-66A4-92618DCC84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10443">
            <a:off x="5185229" y="-1820224"/>
            <a:ext cx="16961376" cy="9540774"/>
          </a:xfrm>
          <a:prstGeom prst="rect">
            <a:avLst/>
          </a:prstGeom>
        </p:spPr>
      </p:pic>
      <p:pic>
        <p:nvPicPr>
          <p:cNvPr id="825" name="Picture 2"/>
          <p:cNvPicPr>
            <a:picLocks noChangeAspect="1"/>
          </p:cNvPicPr>
          <p:nvPr/>
        </p:nvPicPr>
        <p:blipFill>
          <a:blip r:embed="rId4" cstate="print">
            <a:extLst>
              <a:ext uri="{28A0092B-C50C-407E-A947-70E740481C1C}">
                <a14:useLocalDpi xmlns:a14="http://schemas.microsoft.com/office/drawing/2010/main" val="0"/>
              </a:ext>
            </a:extLst>
          </a:blip>
          <a:srcRect l="59" r="59"/>
          <a:stretch/>
        </p:blipFill>
        <p:spPr>
          <a:xfrm>
            <a:off x="15427142" y="991008"/>
            <a:ext cx="8968795" cy="11225376"/>
          </a:xfrm>
          <a:prstGeom prst="rect">
            <a:avLst/>
          </a:prstGeom>
          <a:ln w="12700">
            <a:miter lim="400000"/>
          </a:ln>
        </p:spPr>
      </p:pic>
      <p:sp>
        <p:nvSpPr>
          <p:cNvPr id="2" name="Sector:  mixed…">
            <a:extLst>
              <a:ext uri="{FF2B5EF4-FFF2-40B4-BE49-F238E27FC236}">
                <a16:creationId xmlns:a16="http://schemas.microsoft.com/office/drawing/2014/main" id="{E234E90A-C5CD-BFEA-FB52-71091FDD9CC4}"/>
              </a:ext>
            </a:extLst>
          </p:cNvPr>
          <p:cNvSpPr txBox="1"/>
          <p:nvPr/>
        </p:nvSpPr>
        <p:spPr>
          <a:xfrm>
            <a:off x="668271" y="9862356"/>
            <a:ext cx="7327996" cy="234213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71437" tIns="71437" rIns="71437" bIns="71437">
            <a:normAutofit fontScale="92500"/>
          </a:bodyPr>
          <a:lstStyle/>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Location</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Mlynské nivy, Bratislava II </a:t>
            </a: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lang="sk-SK" sz="2500" kern="0" dirty="0" err="1">
                <a:solidFill>
                  <a:srgbClr val="23181C"/>
                </a:solidFill>
                <a:latin typeface="TWK Everett Light" panose="020B0204000000000000" pitchFamily="34" charset="77"/>
                <a:sym typeface="Everett Regular"/>
              </a:rPr>
              <a:t>Sector</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office</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Status</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in </a:t>
            </a:r>
            <a:r>
              <a:rPr kumimoji="0" lang="sk-SK" sz="2500" b="0" i="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construction</a:t>
            </a:r>
            <a:endPar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lang="sk-SK" sz="2500" kern="0" dirty="0" err="1">
                <a:solidFill>
                  <a:srgbClr val="23181C"/>
                </a:solidFill>
                <a:latin typeface="TWK Everett Light" panose="020B0204000000000000" pitchFamily="34" charset="77"/>
                <a:sym typeface="Everett Regular"/>
              </a:rPr>
              <a:t>Start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 </a:t>
            </a:r>
            <a:r>
              <a:rPr kumimoji="0" lang="sk-SK" sz="2500" b="0" i="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delivery</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2022 / 2023</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p:txBody>
      </p:sp>
      <p:sp>
        <p:nvSpPr>
          <p:cNvPr id="3" name="PROJECT DETAILS">
            <a:extLst>
              <a:ext uri="{FF2B5EF4-FFF2-40B4-BE49-F238E27FC236}">
                <a16:creationId xmlns:a16="http://schemas.microsoft.com/office/drawing/2014/main" id="{DF9329EF-4E16-B723-2814-05D4D1729810}"/>
              </a:ext>
            </a:extLst>
          </p:cNvPr>
          <p:cNvSpPr txBox="1"/>
          <p:nvPr/>
        </p:nvSpPr>
        <p:spPr>
          <a:xfrm>
            <a:off x="668271" y="9257713"/>
            <a:ext cx="4310952" cy="488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71437" tIns="71437" rIns="71437" bIns="71437">
            <a:normAutofit/>
          </a:bodyPr>
          <a:lstStyle>
            <a:lvl1pPr algn="l">
              <a:lnSpc>
                <a:spcPct val="110000"/>
              </a:lnSpc>
              <a:tabLst>
                <a:tab pos="2400300" algn="l"/>
              </a:tabLst>
              <a:defRPr sz="1900" b="0" spc="95">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110000"/>
              </a:lnSpc>
              <a:spcBef>
                <a:spcPts val="0"/>
              </a:spcBef>
              <a:spcAft>
                <a:spcPts val="0"/>
              </a:spcAft>
              <a:buClrTx/>
              <a:buSzTx/>
              <a:buFontTx/>
              <a:buNone/>
              <a:tabLst>
                <a:tab pos="2400300" algn="l"/>
              </a:tabLst>
              <a:defRPr/>
            </a:pPr>
            <a:r>
              <a:rPr kumimoji="0" lang="sk-SK" sz="1900" b="0" i="0" u="none" strike="noStrike" kern="0" cap="none" spc="95" normalizeH="0" baseline="0" noProof="0" dirty="0">
                <a:ln>
                  <a:noFill/>
                </a:ln>
                <a:solidFill>
                  <a:srgbClr val="190D19"/>
                </a:solidFill>
                <a:effectLst/>
                <a:uLnTx/>
                <a:uFillTx/>
                <a:latin typeface="TWK Everett" panose="020B0204000000000000" pitchFamily="34" charset="77"/>
                <a:sym typeface="Everett Regular"/>
              </a:rPr>
              <a:t>DETAILS</a:t>
            </a:r>
            <a:endParaRPr kumimoji="0" sz="1900" b="0" i="0" u="none" strike="noStrike" kern="0" cap="none" spc="95" normalizeH="0" baseline="0" noProof="0" dirty="0">
              <a:ln>
                <a:noFill/>
              </a:ln>
              <a:solidFill>
                <a:srgbClr val="190D19"/>
              </a:solidFill>
              <a:effectLst/>
              <a:uLnTx/>
              <a:uFillTx/>
              <a:latin typeface="TWK Everett" panose="020B0204000000000000" pitchFamily="34" charset="77"/>
              <a:sym typeface="Everett Regular"/>
            </a:endParaRPr>
          </a:p>
        </p:txBody>
      </p:sp>
      <p:grpSp>
        <p:nvGrpSpPr>
          <p:cNvPr id="6" name="Skupina">
            <a:extLst>
              <a:ext uri="{FF2B5EF4-FFF2-40B4-BE49-F238E27FC236}">
                <a16:creationId xmlns:a16="http://schemas.microsoft.com/office/drawing/2014/main" id="{B4D81F96-9A9B-ED71-8908-B2345238046C}"/>
              </a:ext>
            </a:extLst>
          </p:cNvPr>
          <p:cNvGrpSpPr/>
          <p:nvPr/>
        </p:nvGrpSpPr>
        <p:grpSpPr>
          <a:xfrm>
            <a:off x="668271" y="9923512"/>
            <a:ext cx="13842384" cy="1661980"/>
            <a:chOff x="0" y="-621678"/>
            <a:chExt cx="6918510" cy="1808717"/>
          </a:xfrm>
        </p:grpSpPr>
        <p:sp>
          <p:nvSpPr>
            <p:cNvPr id="7" name="Čiara">
              <a:extLst>
                <a:ext uri="{FF2B5EF4-FFF2-40B4-BE49-F238E27FC236}">
                  <a16:creationId xmlns:a16="http://schemas.microsoft.com/office/drawing/2014/main" id="{400C4AD4-091D-8475-189C-A2E71EC88069}"/>
                </a:ext>
              </a:extLst>
            </p:cNvPr>
            <p:cNvSpPr/>
            <p:nvPr/>
          </p:nvSpPr>
          <p:spPr>
            <a:xfrm>
              <a:off x="0" y="0"/>
              <a:ext cx="6918510" cy="0"/>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8" name="Čiara">
              <a:extLst>
                <a:ext uri="{FF2B5EF4-FFF2-40B4-BE49-F238E27FC236}">
                  <a16:creationId xmlns:a16="http://schemas.microsoft.com/office/drawing/2014/main" id="{8A781CC7-103E-69C3-623A-9EB6E26F98A9}"/>
                </a:ext>
              </a:extLst>
            </p:cNvPr>
            <p:cNvSpPr/>
            <p:nvPr/>
          </p:nvSpPr>
          <p:spPr>
            <a:xfrm>
              <a:off x="0" y="598984"/>
              <a:ext cx="6918510" cy="1"/>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9" name="Čiara">
              <a:extLst>
                <a:ext uri="{FF2B5EF4-FFF2-40B4-BE49-F238E27FC236}">
                  <a16:creationId xmlns:a16="http://schemas.microsoft.com/office/drawing/2014/main" id="{29EED9F4-4ADD-A337-3AF8-F6D379BB4F16}"/>
                </a:ext>
              </a:extLst>
            </p:cNvPr>
            <p:cNvSpPr/>
            <p:nvPr/>
          </p:nvSpPr>
          <p:spPr>
            <a:xfrm>
              <a:off x="0" y="1187038"/>
              <a:ext cx="6918510" cy="1"/>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10" name="Čiara">
              <a:extLst>
                <a:ext uri="{FF2B5EF4-FFF2-40B4-BE49-F238E27FC236}">
                  <a16:creationId xmlns:a16="http://schemas.microsoft.com/office/drawing/2014/main" id="{F703A259-3970-3BE4-1770-889532313A48}"/>
                </a:ext>
              </a:extLst>
            </p:cNvPr>
            <p:cNvSpPr/>
            <p:nvPr/>
          </p:nvSpPr>
          <p:spPr>
            <a:xfrm>
              <a:off x="0" y="-621678"/>
              <a:ext cx="6918510" cy="0"/>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grpSp>
      <p:sp>
        <p:nvSpPr>
          <p:cNvPr id="12" name="Čiara">
            <a:extLst>
              <a:ext uri="{FF2B5EF4-FFF2-40B4-BE49-F238E27FC236}">
                <a16:creationId xmlns:a16="http://schemas.microsoft.com/office/drawing/2014/main" id="{82D96C4E-8322-9357-1AAA-F599FBF5A943}"/>
              </a:ext>
            </a:extLst>
          </p:cNvPr>
          <p:cNvSpPr/>
          <p:nvPr/>
        </p:nvSpPr>
        <p:spPr>
          <a:xfrm>
            <a:off x="668271" y="12210587"/>
            <a:ext cx="13842384" cy="1"/>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13" name="Sector:  mixed…">
            <a:extLst>
              <a:ext uri="{FF2B5EF4-FFF2-40B4-BE49-F238E27FC236}">
                <a16:creationId xmlns:a16="http://schemas.microsoft.com/office/drawing/2014/main" id="{254F75B6-9250-73F9-2C41-7D46E69D6BF0}"/>
              </a:ext>
            </a:extLst>
          </p:cNvPr>
          <p:cNvSpPr txBox="1"/>
          <p:nvPr/>
        </p:nvSpPr>
        <p:spPr>
          <a:xfrm>
            <a:off x="8087409" y="9868450"/>
            <a:ext cx="6514388" cy="23421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fontScale="92500"/>
          </a:bodyPr>
          <a:lstStyle/>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GDV</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GLA</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25 399 m² 	</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Profit</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IRR:	</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rgbClr val="F4EEEE"/>
            </a:gs>
            <a:gs pos="100000">
              <a:srgbClr val="F4EEEE"/>
            </a:gs>
          </a:gsLst>
          <a:path path="shape">
            <a:fillToRect l="7703" t="86004" r="92296" b="13995"/>
          </a:path>
        </a:gradFill>
        <a:effectLst/>
      </p:bgPr>
    </p:bg>
    <p:spTree>
      <p:nvGrpSpPr>
        <p:cNvPr id="1" name=""/>
        <p:cNvGrpSpPr/>
        <p:nvPr/>
      </p:nvGrpSpPr>
      <p:grpSpPr>
        <a:xfrm>
          <a:off x="0" y="0"/>
          <a:ext cx="0" cy="0"/>
          <a:chOff x="0" y="0"/>
          <a:chExt cx="0" cy="0"/>
        </a:xfrm>
      </p:grpSpPr>
      <p:sp>
        <p:nvSpPr>
          <p:cNvPr id="4" name="Lakeside Park 2">
            <a:extLst>
              <a:ext uri="{FF2B5EF4-FFF2-40B4-BE49-F238E27FC236}">
                <a16:creationId xmlns:a16="http://schemas.microsoft.com/office/drawing/2014/main" id="{5A1E8B5F-E9E4-99C6-B119-7E5D993CB700}"/>
              </a:ext>
            </a:extLst>
          </p:cNvPr>
          <p:cNvSpPr txBox="1"/>
          <p:nvPr/>
        </p:nvSpPr>
        <p:spPr>
          <a:xfrm>
            <a:off x="752604" y="1616722"/>
            <a:ext cx="11152088" cy="376717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71437" tIns="71437" rIns="71437" bIns="71437"/>
          <a:lstStyle/>
          <a:p>
            <a:pPr marL="0" marR="0" lvl="0" indent="0" algn="l" defTabSz="821531" rtl="0" eaLnBrk="1" fontAlgn="auto" latinLnBrk="0" hangingPunct="0">
              <a:lnSpc>
                <a:spcPct val="100000"/>
              </a:lnSpc>
              <a:spcBef>
                <a:spcPts val="0"/>
              </a:spcBef>
              <a:spcAft>
                <a:spcPts val="0"/>
              </a:spcAft>
              <a:buClrTx/>
              <a:buSzTx/>
              <a:buFontTx/>
              <a:buNone/>
              <a:tabLst/>
              <a:defRPr sz="15000" b="0">
                <a:solidFill>
                  <a:srgbClr val="FFFFFF"/>
                </a:solidFill>
                <a:latin typeface="+mn-lt"/>
                <a:ea typeface="+mn-ea"/>
                <a:cs typeface="+mn-cs"/>
                <a:sym typeface="Everett Light"/>
              </a:defRPr>
            </a:pPr>
            <a:r>
              <a:rPr kumimoji="0" lang="sk-SK" sz="15000" b="0" i="0" u="none" strike="noStrike" kern="0" cap="none" spc="0" normalizeH="0" baseline="0" noProof="0">
                <a:ln>
                  <a:noFill/>
                </a:ln>
                <a:solidFill>
                  <a:srgbClr val="190D19"/>
                </a:solidFill>
                <a:effectLst/>
                <a:uLnTx/>
                <a:uFillTx/>
                <a:latin typeface="TWK Everett Light" panose="020B0204000000000000" pitchFamily="34" charset="77"/>
                <a:ea typeface="+mn-ea"/>
                <a:cs typeface="+mn-cs"/>
                <a:sym typeface="Everett Light"/>
              </a:rPr>
              <a:t>Millhaus</a:t>
            </a:r>
            <a:endParaRPr kumimoji="0" sz="15000" b="0" i="0" u="none" strike="noStrike" kern="0" cap="none" spc="0" normalizeH="0" baseline="0" noProof="0">
              <a:ln>
                <a:noFill/>
              </a:ln>
              <a:solidFill>
                <a:srgbClr val="190D19"/>
              </a:solidFill>
              <a:effectLst/>
              <a:uLnTx/>
              <a:uFillTx/>
              <a:latin typeface="TWK Everett Light" panose="020B0204000000000000" pitchFamily="34" charset="77"/>
              <a:ea typeface="+mn-ea"/>
              <a:cs typeface="+mn-cs"/>
              <a:sym typeface="Everett Light"/>
            </a:endParaRPr>
          </a:p>
        </p:txBody>
      </p:sp>
      <p:sp>
        <p:nvSpPr>
          <p:cNvPr id="5" name="Selected Projects">
            <a:extLst>
              <a:ext uri="{FF2B5EF4-FFF2-40B4-BE49-F238E27FC236}">
                <a16:creationId xmlns:a16="http://schemas.microsoft.com/office/drawing/2014/main" id="{B4DAF203-02B0-3554-39EB-0C50D2501080}"/>
              </a:ext>
            </a:extLst>
          </p:cNvPr>
          <p:cNvSpPr txBox="1"/>
          <p:nvPr/>
        </p:nvSpPr>
        <p:spPr>
          <a:xfrm>
            <a:off x="1051308" y="971221"/>
            <a:ext cx="4889048" cy="93690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71437" tIns="71437" rIns="71437" bIns="71437">
            <a:normAutofit/>
          </a:bodyPr>
          <a:lstStyle>
            <a:lvl1pPr algn="l">
              <a:lnSpc>
                <a:spcPct val="70000"/>
              </a:lnSpc>
              <a:defRPr sz="3000" b="0">
                <a:solidFill>
                  <a:srgbClr val="FFFFFF"/>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lang="sk-SK" sz="30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Project </a:t>
            </a:r>
            <a:r>
              <a:rPr kumimoji="0" lang="sk-SK" sz="3000" b="0" i="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pipeline</a:t>
            </a:r>
            <a:endParaRPr kumimoji="0" lang="sk-SK" sz="30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p:txBody>
      </p:sp>
      <p:pic>
        <p:nvPicPr>
          <p:cNvPr id="787" name="Obrázok"/>
          <p:cNvPicPr>
            <a:picLocks noGrp="1" noChangeAspect="1"/>
          </p:cNvPicPr>
          <p:nvPr>
            <p:ph type="pic" idx="4294967295"/>
          </p:nvPr>
        </p:nvPicPr>
        <p:blipFill rotWithShape="1">
          <a:blip r:embed="rId2">
            <a:extLst>
              <a:ext uri="{28A0092B-C50C-407E-A947-70E740481C1C}">
                <a14:useLocalDpi xmlns:a14="http://schemas.microsoft.com/office/drawing/2010/main" val="0"/>
              </a:ext>
            </a:extLst>
          </a:blip>
          <a:srcRect l="-12" r="37"/>
          <a:stretch/>
        </p:blipFill>
        <p:spPr>
          <a:xfrm>
            <a:off x="11267225" y="722048"/>
            <a:ext cx="12693396" cy="8521307"/>
          </a:xfrm>
          <a:prstGeom prst="rect">
            <a:avLst/>
          </a:prstGeom>
        </p:spPr>
      </p:pic>
      <p:sp>
        <p:nvSpPr>
          <p:cNvPr id="2" name="Sector:  mixed…">
            <a:extLst>
              <a:ext uri="{FF2B5EF4-FFF2-40B4-BE49-F238E27FC236}">
                <a16:creationId xmlns:a16="http://schemas.microsoft.com/office/drawing/2014/main" id="{9CB40E24-A7C8-49CE-EDA5-DBB7031193B4}"/>
              </a:ext>
            </a:extLst>
          </p:cNvPr>
          <p:cNvSpPr txBox="1"/>
          <p:nvPr/>
        </p:nvSpPr>
        <p:spPr>
          <a:xfrm>
            <a:off x="668271" y="9862356"/>
            <a:ext cx="7419138" cy="234213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71437" tIns="71437" rIns="71437" bIns="71437">
            <a:normAutofit fontScale="92500"/>
          </a:bodyPr>
          <a:lstStyle/>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Location</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Mlynské nivy, Bratislava II</a:t>
            </a: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lang="sk-SK" sz="2500" kern="0" dirty="0" err="1">
                <a:solidFill>
                  <a:srgbClr val="23181C"/>
                </a:solidFill>
                <a:latin typeface="TWK Everett Light" panose="020B0204000000000000" pitchFamily="34" charset="77"/>
                <a:sym typeface="Everett Regular"/>
              </a:rPr>
              <a:t>Sector</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office</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Status</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preparation</a:t>
            </a:r>
            <a:endPar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lang="sk-SK" sz="2500" kern="0" dirty="0" err="1">
                <a:solidFill>
                  <a:srgbClr val="23181C"/>
                </a:solidFill>
                <a:latin typeface="TWK Everett Light" panose="020B0204000000000000" pitchFamily="34" charset="77"/>
                <a:sym typeface="Everett Regular"/>
              </a:rPr>
              <a:t>Start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 </a:t>
            </a:r>
            <a:r>
              <a:rPr kumimoji="0" lang="sk-SK" sz="2500" b="0" i="0" u="none" strike="noStrike" kern="0" cap="none" spc="0" normalizeH="0" baseline="0" noProof="0" dirty="0" err="1">
                <a:ln>
                  <a:noFill/>
                </a:ln>
                <a:solidFill>
                  <a:srgbClr val="23181C"/>
                </a:solidFill>
                <a:effectLst/>
                <a:uLnTx/>
                <a:uFillTx/>
                <a:latin typeface="TWK Everett Light" panose="020B0204000000000000" pitchFamily="34" charset="77"/>
                <a:sym typeface="Everett Regular"/>
              </a:rPr>
              <a:t>delivery</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TBD / TBD</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p:txBody>
      </p:sp>
      <p:sp>
        <p:nvSpPr>
          <p:cNvPr id="3" name="PROJECT DETAILS">
            <a:extLst>
              <a:ext uri="{FF2B5EF4-FFF2-40B4-BE49-F238E27FC236}">
                <a16:creationId xmlns:a16="http://schemas.microsoft.com/office/drawing/2014/main" id="{CB9ED22F-9B69-2ED8-FA3F-33D55B5303CA}"/>
              </a:ext>
            </a:extLst>
          </p:cNvPr>
          <p:cNvSpPr txBox="1"/>
          <p:nvPr/>
        </p:nvSpPr>
        <p:spPr>
          <a:xfrm>
            <a:off x="668271" y="9257713"/>
            <a:ext cx="4310952" cy="488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71437" tIns="71437" rIns="71437" bIns="71437">
            <a:normAutofit/>
          </a:bodyPr>
          <a:lstStyle>
            <a:lvl1pPr algn="l">
              <a:lnSpc>
                <a:spcPct val="110000"/>
              </a:lnSpc>
              <a:tabLst>
                <a:tab pos="2400300" algn="l"/>
              </a:tabLst>
              <a:defRPr sz="1900" b="0" spc="95">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110000"/>
              </a:lnSpc>
              <a:spcBef>
                <a:spcPts val="0"/>
              </a:spcBef>
              <a:spcAft>
                <a:spcPts val="0"/>
              </a:spcAft>
              <a:buClrTx/>
              <a:buSzTx/>
              <a:buFontTx/>
              <a:buNone/>
              <a:tabLst>
                <a:tab pos="2400300" algn="l"/>
              </a:tabLst>
              <a:defRPr/>
            </a:pPr>
            <a:r>
              <a:rPr kumimoji="0" lang="sk-SK" sz="1900" b="0" i="0" u="none" strike="noStrike" kern="0" cap="none" spc="95" normalizeH="0" baseline="0" noProof="0" dirty="0">
                <a:ln>
                  <a:noFill/>
                </a:ln>
                <a:solidFill>
                  <a:srgbClr val="190D19"/>
                </a:solidFill>
                <a:effectLst/>
                <a:uLnTx/>
                <a:uFillTx/>
                <a:latin typeface="TWK Everett" panose="020B0204000000000000" pitchFamily="34" charset="77"/>
                <a:sym typeface="Everett Regular"/>
              </a:rPr>
              <a:t>DETAILS</a:t>
            </a:r>
          </a:p>
        </p:txBody>
      </p:sp>
      <p:grpSp>
        <p:nvGrpSpPr>
          <p:cNvPr id="6" name="Skupina">
            <a:extLst>
              <a:ext uri="{FF2B5EF4-FFF2-40B4-BE49-F238E27FC236}">
                <a16:creationId xmlns:a16="http://schemas.microsoft.com/office/drawing/2014/main" id="{A115AF43-D252-B1E0-07B0-F9DCD56B6E31}"/>
              </a:ext>
            </a:extLst>
          </p:cNvPr>
          <p:cNvGrpSpPr/>
          <p:nvPr/>
        </p:nvGrpSpPr>
        <p:grpSpPr>
          <a:xfrm>
            <a:off x="668271" y="9923512"/>
            <a:ext cx="13842384" cy="1661980"/>
            <a:chOff x="0" y="-621678"/>
            <a:chExt cx="6918510" cy="1808717"/>
          </a:xfrm>
        </p:grpSpPr>
        <p:sp>
          <p:nvSpPr>
            <p:cNvPr id="7" name="Čiara">
              <a:extLst>
                <a:ext uri="{FF2B5EF4-FFF2-40B4-BE49-F238E27FC236}">
                  <a16:creationId xmlns:a16="http://schemas.microsoft.com/office/drawing/2014/main" id="{68AFD308-EB42-E324-8FBC-E3445AC0B6CA}"/>
                </a:ext>
              </a:extLst>
            </p:cNvPr>
            <p:cNvSpPr/>
            <p:nvPr/>
          </p:nvSpPr>
          <p:spPr>
            <a:xfrm>
              <a:off x="0" y="0"/>
              <a:ext cx="6918510" cy="0"/>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8" name="Čiara">
              <a:extLst>
                <a:ext uri="{FF2B5EF4-FFF2-40B4-BE49-F238E27FC236}">
                  <a16:creationId xmlns:a16="http://schemas.microsoft.com/office/drawing/2014/main" id="{3088DB25-A264-EF63-0AB4-C63192929881}"/>
                </a:ext>
              </a:extLst>
            </p:cNvPr>
            <p:cNvSpPr/>
            <p:nvPr/>
          </p:nvSpPr>
          <p:spPr>
            <a:xfrm>
              <a:off x="0" y="598984"/>
              <a:ext cx="6918510" cy="1"/>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9" name="Čiara">
              <a:extLst>
                <a:ext uri="{FF2B5EF4-FFF2-40B4-BE49-F238E27FC236}">
                  <a16:creationId xmlns:a16="http://schemas.microsoft.com/office/drawing/2014/main" id="{61C6ED4C-42F8-2E29-595F-E6184608E3DC}"/>
                </a:ext>
              </a:extLst>
            </p:cNvPr>
            <p:cNvSpPr/>
            <p:nvPr/>
          </p:nvSpPr>
          <p:spPr>
            <a:xfrm>
              <a:off x="0" y="1187038"/>
              <a:ext cx="6918510" cy="1"/>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10" name="Čiara">
              <a:extLst>
                <a:ext uri="{FF2B5EF4-FFF2-40B4-BE49-F238E27FC236}">
                  <a16:creationId xmlns:a16="http://schemas.microsoft.com/office/drawing/2014/main" id="{CB59037E-C01B-4B9A-14F6-21A2A66534C5}"/>
                </a:ext>
              </a:extLst>
            </p:cNvPr>
            <p:cNvSpPr/>
            <p:nvPr/>
          </p:nvSpPr>
          <p:spPr>
            <a:xfrm>
              <a:off x="0" y="-621678"/>
              <a:ext cx="6918510" cy="0"/>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grpSp>
      <p:sp>
        <p:nvSpPr>
          <p:cNvPr id="12" name="Čiara">
            <a:extLst>
              <a:ext uri="{FF2B5EF4-FFF2-40B4-BE49-F238E27FC236}">
                <a16:creationId xmlns:a16="http://schemas.microsoft.com/office/drawing/2014/main" id="{198DED06-8E07-45CB-1A5C-CCD7E2DC252B}"/>
              </a:ext>
            </a:extLst>
          </p:cNvPr>
          <p:cNvSpPr/>
          <p:nvPr/>
        </p:nvSpPr>
        <p:spPr>
          <a:xfrm>
            <a:off x="668271" y="12210587"/>
            <a:ext cx="13842384" cy="1"/>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13" name="Sector:  mixed…">
            <a:extLst>
              <a:ext uri="{FF2B5EF4-FFF2-40B4-BE49-F238E27FC236}">
                <a16:creationId xmlns:a16="http://schemas.microsoft.com/office/drawing/2014/main" id="{E68BDB89-10C3-1CBE-D0E9-884B6C5613BE}"/>
              </a:ext>
            </a:extLst>
          </p:cNvPr>
          <p:cNvSpPr txBox="1"/>
          <p:nvPr/>
        </p:nvSpPr>
        <p:spPr>
          <a:xfrm>
            <a:off x="8087409" y="9868450"/>
            <a:ext cx="6514388" cy="23421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fontScale="92500"/>
          </a:bodyPr>
          <a:lstStyle/>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GDV</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NSA</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Profit</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IRR:			</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p:txBody>
      </p:sp>
      <p:pic>
        <p:nvPicPr>
          <p:cNvPr id="11" name="Picture 10">
            <a:extLst>
              <a:ext uri="{FF2B5EF4-FFF2-40B4-BE49-F238E27FC236}">
                <a16:creationId xmlns:a16="http://schemas.microsoft.com/office/drawing/2014/main" id="{9FE0FD62-D921-A069-66A4-92618DCC84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2082632">
            <a:off x="13106124" y="4982580"/>
            <a:ext cx="15149420" cy="8521549"/>
          </a:xfrm>
          <a:prstGeom prst="rect">
            <a:avLst/>
          </a:prstGeom>
        </p:spPr>
      </p:pic>
    </p:spTree>
    <p:extLst>
      <p:ext uri="{BB962C8B-B14F-4D97-AF65-F5344CB8AC3E}">
        <p14:creationId xmlns:p14="http://schemas.microsoft.com/office/powerpoint/2010/main" val="1582927625"/>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B30D9-BFB5-B5A0-2270-2FC2ADCADA11}"/>
              </a:ext>
            </a:extLst>
          </p:cNvPr>
          <p:cNvSpPr>
            <a:spLocks noGrp="1"/>
          </p:cNvSpPr>
          <p:nvPr>
            <p:ph type="title"/>
          </p:nvPr>
        </p:nvSpPr>
        <p:spPr/>
        <p:txBody>
          <a:bodyPr>
            <a:normAutofit/>
          </a:bodyPr>
          <a:lstStyle/>
          <a:p>
            <a:r>
              <a:rPr lang="en-SK" sz="15000" dirty="0"/>
              <a:t>References</a:t>
            </a:r>
          </a:p>
        </p:txBody>
      </p:sp>
      <p:sp>
        <p:nvSpPr>
          <p:cNvPr id="3" name="Rectangle 2">
            <a:extLst>
              <a:ext uri="{FF2B5EF4-FFF2-40B4-BE49-F238E27FC236}">
                <a16:creationId xmlns:a16="http://schemas.microsoft.com/office/drawing/2014/main" id="{C74A6191-C0C9-B385-9DF6-7C2FC2BD754C}"/>
              </a:ext>
            </a:extLst>
          </p:cNvPr>
          <p:cNvSpPr/>
          <p:nvPr/>
        </p:nvSpPr>
        <p:spPr>
          <a:xfrm rot="1159723">
            <a:off x="13669099" y="744369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4" name="Rectangle 3">
            <a:extLst>
              <a:ext uri="{FF2B5EF4-FFF2-40B4-BE49-F238E27FC236}">
                <a16:creationId xmlns:a16="http://schemas.microsoft.com/office/drawing/2014/main" id="{833335F9-1A0D-D9A2-C1E6-073ABEC4EE30}"/>
              </a:ext>
            </a:extLst>
          </p:cNvPr>
          <p:cNvSpPr/>
          <p:nvPr/>
        </p:nvSpPr>
        <p:spPr>
          <a:xfrm rot="13952920">
            <a:off x="16260699" y="418786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5" name="Rectangle 4">
            <a:extLst>
              <a:ext uri="{FF2B5EF4-FFF2-40B4-BE49-F238E27FC236}">
                <a16:creationId xmlns:a16="http://schemas.microsoft.com/office/drawing/2014/main" id="{8AFA2410-D523-D9B3-548C-8767AB4792ED}"/>
              </a:ext>
            </a:extLst>
          </p:cNvPr>
          <p:cNvSpPr/>
          <p:nvPr/>
        </p:nvSpPr>
        <p:spPr>
          <a:xfrm rot="18696725">
            <a:off x="20589489" y="5872678"/>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6" name="Rectangle 5">
            <a:extLst>
              <a:ext uri="{FF2B5EF4-FFF2-40B4-BE49-F238E27FC236}">
                <a16:creationId xmlns:a16="http://schemas.microsoft.com/office/drawing/2014/main" id="{A0E3693D-B4DB-BE9B-DB8B-F0417DAB1AB0}"/>
              </a:ext>
            </a:extLst>
          </p:cNvPr>
          <p:cNvSpPr/>
          <p:nvPr/>
        </p:nvSpPr>
        <p:spPr>
          <a:xfrm rot="11845158">
            <a:off x="20122472" y="799559"/>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7" name="Rectangle 6">
            <a:extLst>
              <a:ext uri="{FF2B5EF4-FFF2-40B4-BE49-F238E27FC236}">
                <a16:creationId xmlns:a16="http://schemas.microsoft.com/office/drawing/2014/main" id="{3D7F1676-A035-F360-B16D-E860E67B5772}"/>
              </a:ext>
            </a:extLst>
          </p:cNvPr>
          <p:cNvSpPr/>
          <p:nvPr/>
        </p:nvSpPr>
        <p:spPr>
          <a:xfrm rot="19565388">
            <a:off x="16050244" y="-94066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8" name="Rectangle 7">
            <a:extLst>
              <a:ext uri="{FF2B5EF4-FFF2-40B4-BE49-F238E27FC236}">
                <a16:creationId xmlns:a16="http://schemas.microsoft.com/office/drawing/2014/main" id="{BED08262-C9A4-B42F-6232-F07EE12D2716}"/>
              </a:ext>
            </a:extLst>
          </p:cNvPr>
          <p:cNvSpPr/>
          <p:nvPr/>
        </p:nvSpPr>
        <p:spPr>
          <a:xfrm rot="14759398">
            <a:off x="21846540" y="12382225"/>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9" name="Rectangle 8">
            <a:extLst>
              <a:ext uri="{FF2B5EF4-FFF2-40B4-BE49-F238E27FC236}">
                <a16:creationId xmlns:a16="http://schemas.microsoft.com/office/drawing/2014/main" id="{E7AB5E85-6F77-333C-9650-0F9690C456AC}"/>
              </a:ext>
            </a:extLst>
          </p:cNvPr>
          <p:cNvSpPr/>
          <p:nvPr/>
        </p:nvSpPr>
        <p:spPr>
          <a:xfrm rot="20374839">
            <a:off x="16749491" y="1006799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Tree>
    <p:extLst>
      <p:ext uri="{BB962C8B-B14F-4D97-AF65-F5344CB8AC3E}">
        <p14:creationId xmlns:p14="http://schemas.microsoft.com/office/powerpoint/2010/main" val="2670553266"/>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7" name="foto"/>
          <p:cNvSpPr/>
          <p:nvPr/>
        </p:nvSpPr>
        <p:spPr>
          <a:xfrm>
            <a:off x="16561730" y="1734803"/>
            <a:ext cx="6834183" cy="3908878"/>
          </a:xfrm>
          <a:prstGeom prst="rect">
            <a:avLst/>
          </a:prstGeom>
          <a:solidFill>
            <a:srgbClr val="E4E4E4"/>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a:defRPr sz="3000" b="0">
                <a:solidFill>
                  <a:srgbClr val="FFFFFF"/>
                </a:solidFill>
                <a:latin typeface="Helvetica Neue Medium"/>
                <a:ea typeface="Helvetica Neue Medium"/>
                <a:cs typeface="Helvetica Neue Medium"/>
                <a:sym typeface="Helvetica Neue Medium"/>
              </a:defRPr>
            </a:lvl1pPr>
          </a:lstStyle>
          <a:p>
            <a:r>
              <a:t>foto</a:t>
            </a:r>
          </a:p>
        </p:txBody>
      </p:sp>
      <p:sp>
        <p:nvSpPr>
          <p:cNvPr id="848" name="foto"/>
          <p:cNvSpPr/>
          <p:nvPr/>
        </p:nvSpPr>
        <p:spPr>
          <a:xfrm>
            <a:off x="8787608" y="1734803"/>
            <a:ext cx="6834183" cy="3908878"/>
          </a:xfrm>
          <a:prstGeom prst="rect">
            <a:avLst/>
          </a:prstGeom>
          <a:solidFill>
            <a:srgbClr val="E4E4E4"/>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a:defRPr sz="3000" b="0">
                <a:solidFill>
                  <a:srgbClr val="FFFFFF"/>
                </a:solidFill>
                <a:latin typeface="Helvetica Neue Medium"/>
                <a:ea typeface="Helvetica Neue Medium"/>
                <a:cs typeface="Helvetica Neue Medium"/>
                <a:sym typeface="Helvetica Neue Medium"/>
              </a:defRPr>
            </a:lvl1pPr>
          </a:lstStyle>
          <a:p>
            <a:r>
              <a:t>foto</a:t>
            </a:r>
          </a:p>
        </p:txBody>
      </p:sp>
      <p:sp>
        <p:nvSpPr>
          <p:cNvPr id="849" name="foto"/>
          <p:cNvSpPr/>
          <p:nvPr/>
        </p:nvSpPr>
        <p:spPr>
          <a:xfrm>
            <a:off x="896053" y="1734803"/>
            <a:ext cx="6834183" cy="3908878"/>
          </a:xfrm>
          <a:prstGeom prst="rect">
            <a:avLst/>
          </a:prstGeom>
          <a:solidFill>
            <a:srgbClr val="E4E4E4"/>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a:defRPr sz="3000" b="0">
                <a:solidFill>
                  <a:srgbClr val="FFFFFF"/>
                </a:solidFill>
                <a:latin typeface="Helvetica Neue Medium"/>
                <a:ea typeface="Helvetica Neue Medium"/>
                <a:cs typeface="Helvetica Neue Medium"/>
                <a:sym typeface="Helvetica Neue Medium"/>
              </a:defRPr>
            </a:lvl1pPr>
          </a:lstStyle>
          <a:p>
            <a:r>
              <a:t>foto</a:t>
            </a:r>
          </a:p>
        </p:txBody>
      </p:sp>
      <p:sp>
        <p:nvSpPr>
          <p:cNvPr id="851" name="„BBC 5 je budova o ktorej, vzhľadom na jej 10 ročnú existenciu, môžeme povedať, že je preverená časom. Jej plná obsadenosť je dôkazom toho, že nájomcovia nepreferujú iba nové, ale aj etablované nehnuteľnosti. Samotná štvrť, kde sa BBC 5 nachádza má svoj "/>
          <p:cNvSpPr txBox="1"/>
          <p:nvPr/>
        </p:nvSpPr>
        <p:spPr>
          <a:xfrm>
            <a:off x="976174" y="6101989"/>
            <a:ext cx="6910395" cy="51455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lnSpc>
                <a:spcPct val="120000"/>
              </a:lnSpc>
              <a:defRPr sz="2500" b="0" spc="-25">
                <a:solidFill>
                  <a:srgbClr val="4E4C50"/>
                </a:solidFill>
                <a:latin typeface="Everett Regular"/>
                <a:ea typeface="Everett Regular"/>
                <a:cs typeface="Everett Regular"/>
                <a:sym typeface="Everett Regular"/>
              </a:defRPr>
            </a:pPr>
            <a:r>
              <a:rPr lang="sk-SK" dirty="0">
                <a:latin typeface="TWK Everett Light" panose="020B0204000000000000" pitchFamily="34" charset="77"/>
              </a:rPr>
              <a:t>“</a:t>
            </a:r>
            <a:r>
              <a:rPr lang="sk-SK" b="0" dirty="0" err="1">
                <a:latin typeface="TWK Everett Light" panose="020B0204000000000000" pitchFamily="34" charset="77"/>
              </a:rPr>
              <a:t>We</a:t>
            </a:r>
            <a:r>
              <a:rPr lang="sk-SK" b="0" dirty="0">
                <a:latin typeface="TWK Everett Light" panose="020B0204000000000000" pitchFamily="34" charset="77"/>
              </a:rPr>
              <a:t> </a:t>
            </a:r>
            <a:r>
              <a:rPr lang="sk-SK" b="0" dirty="0" err="1">
                <a:latin typeface="TWK Everett Light" panose="020B0204000000000000" pitchFamily="34" charset="77"/>
              </a:rPr>
              <a:t>can</a:t>
            </a:r>
            <a:r>
              <a:rPr lang="sk-SK" b="0" dirty="0">
                <a:latin typeface="TWK Everett Light" panose="020B0204000000000000" pitchFamily="34" charset="77"/>
              </a:rPr>
              <a:t> </a:t>
            </a:r>
            <a:r>
              <a:rPr lang="sk-SK" b="0" dirty="0" err="1">
                <a:latin typeface="TWK Everett Light" panose="020B0204000000000000" pitchFamily="34" charset="77"/>
              </a:rPr>
              <a:t>say</a:t>
            </a:r>
            <a:r>
              <a:rPr lang="sk-SK" b="0" dirty="0">
                <a:latin typeface="TWK Everett Light" panose="020B0204000000000000" pitchFamily="34" charset="77"/>
              </a:rPr>
              <a:t> </a:t>
            </a:r>
            <a:r>
              <a:rPr lang="sk-SK" b="0" dirty="0" err="1">
                <a:latin typeface="TWK Everett Light" panose="020B0204000000000000" pitchFamily="34" charset="77"/>
              </a:rPr>
              <a:t>that</a:t>
            </a:r>
            <a:r>
              <a:rPr lang="sk-SK" b="0" dirty="0">
                <a:latin typeface="TWK Everett Light" panose="020B0204000000000000" pitchFamily="34" charset="77"/>
              </a:rPr>
              <a:t> </a:t>
            </a:r>
            <a:r>
              <a:rPr lang="en-GB" b="0" dirty="0">
                <a:latin typeface="TWK Everett Light" panose="020B0204000000000000" pitchFamily="34" charset="77"/>
              </a:rPr>
              <a:t>BBC 5 is a building that, given its 10 years of existence, </a:t>
            </a:r>
            <a:r>
              <a:rPr lang="sk-SK" b="0" dirty="0">
                <a:latin typeface="TWK Everett Light" panose="020B0204000000000000" pitchFamily="34" charset="77"/>
              </a:rPr>
              <a:t>has </a:t>
            </a:r>
            <a:r>
              <a:rPr lang="sk-SK" b="0" dirty="0" err="1">
                <a:latin typeface="TWK Everett Light" panose="020B0204000000000000" pitchFamily="34" charset="77"/>
              </a:rPr>
              <a:t>been</a:t>
            </a:r>
            <a:r>
              <a:rPr lang="sk-SK" b="0" dirty="0">
                <a:latin typeface="TWK Everett Light" panose="020B0204000000000000" pitchFamily="34" charset="77"/>
              </a:rPr>
              <a:t> </a:t>
            </a:r>
            <a:r>
              <a:rPr lang="en-GB" b="0" dirty="0">
                <a:latin typeface="TWK Everett Light" panose="020B0204000000000000" pitchFamily="34" charset="77"/>
              </a:rPr>
              <a:t>tested by time. Its full occupancy is proof that tenants prefer not only new but also established properties. The </a:t>
            </a:r>
            <a:r>
              <a:rPr lang="en-GB" b="0" dirty="0" err="1">
                <a:latin typeface="TWK Everett Light" panose="020B0204000000000000" pitchFamily="34" charset="77"/>
              </a:rPr>
              <a:t>neighbo</a:t>
            </a:r>
            <a:r>
              <a:rPr lang="sk-SK" b="0" dirty="0">
                <a:latin typeface="TWK Everett Light" panose="020B0204000000000000" pitchFamily="34" charset="77"/>
              </a:rPr>
              <a:t>u</a:t>
            </a:r>
            <a:r>
              <a:rPr lang="en-GB" b="0" dirty="0" err="1">
                <a:latin typeface="TWK Everett Light" panose="020B0204000000000000" pitchFamily="34" charset="77"/>
              </a:rPr>
              <a:t>rhood</a:t>
            </a:r>
            <a:r>
              <a:rPr lang="en-GB" b="0" dirty="0">
                <a:latin typeface="TWK Everett Light" panose="020B0204000000000000" pitchFamily="34" charset="77"/>
              </a:rPr>
              <a:t> </a:t>
            </a:r>
            <a:r>
              <a:rPr lang="sk-SK" b="0" dirty="0">
                <a:latin typeface="TWK Everett Light" panose="020B0204000000000000" pitchFamily="34" charset="77"/>
              </a:rPr>
              <a:t>of BBC 5 </a:t>
            </a:r>
            <a:r>
              <a:rPr lang="en-GB" b="0" dirty="0">
                <a:latin typeface="TWK Everett Light" panose="020B0204000000000000" pitchFamily="34" charset="77"/>
              </a:rPr>
              <a:t>itself</a:t>
            </a:r>
            <a:r>
              <a:rPr lang="sk-SK" b="0" dirty="0">
                <a:latin typeface="TWK Everett Light" panose="020B0204000000000000" pitchFamily="34" charset="77"/>
              </a:rPr>
              <a:t> </a:t>
            </a:r>
            <a:r>
              <a:rPr lang="en-GB" b="0" dirty="0">
                <a:latin typeface="TWK Everett Light" panose="020B0204000000000000" pitchFamily="34" charset="77"/>
              </a:rPr>
              <a:t>has its own specific genius loci. </a:t>
            </a:r>
            <a:r>
              <a:rPr lang="sk-SK" b="0" dirty="0" err="1">
                <a:latin typeface="TWK Everett Light" panose="020B0204000000000000" pitchFamily="34" charset="77"/>
              </a:rPr>
              <a:t>For</a:t>
            </a:r>
            <a:r>
              <a:rPr lang="sk-SK" b="0" dirty="0">
                <a:latin typeface="TWK Everett Light" panose="020B0204000000000000" pitchFamily="34" charset="77"/>
              </a:rPr>
              <a:t> </a:t>
            </a:r>
            <a:r>
              <a:rPr lang="sk-SK" b="0" dirty="0" err="1">
                <a:latin typeface="TWK Everett Light" panose="020B0204000000000000" pitchFamily="34" charset="77"/>
              </a:rPr>
              <a:t>our</a:t>
            </a:r>
            <a:r>
              <a:rPr lang="sk-SK" b="0" dirty="0">
                <a:latin typeface="TWK Everett Light" panose="020B0204000000000000" pitchFamily="34" charset="77"/>
              </a:rPr>
              <a:t> </a:t>
            </a:r>
            <a:r>
              <a:rPr lang="sk-SK" b="0" dirty="0" err="1">
                <a:latin typeface="TWK Everett Light" panose="020B0204000000000000" pitchFamily="34" charset="77"/>
              </a:rPr>
              <a:t>building</a:t>
            </a:r>
            <a:r>
              <a:rPr lang="en-GB" b="0" dirty="0">
                <a:latin typeface="TWK Everett Light" panose="020B0204000000000000" pitchFamily="34" charset="77"/>
              </a:rPr>
              <a:t>, we supported this with new areas such as a green roof on a building or a renovated piazza. </a:t>
            </a:r>
            <a:r>
              <a:rPr b="0" dirty="0">
                <a:latin typeface="TWK Everett Light" panose="020B0204000000000000" pitchFamily="34" charset="77"/>
              </a:rPr>
              <a:t>“</a:t>
            </a:r>
          </a:p>
          <a:p>
            <a:pPr algn="l">
              <a:lnSpc>
                <a:spcPct val="120000"/>
              </a:lnSpc>
              <a:defRPr sz="2500" b="0">
                <a:solidFill>
                  <a:srgbClr val="4E4C50"/>
                </a:solidFill>
                <a:latin typeface="Everett Regular"/>
                <a:ea typeface="Everett Regular"/>
                <a:cs typeface="Everett Regular"/>
                <a:sym typeface="Everett Regular"/>
              </a:defRPr>
            </a:pPr>
            <a:br>
              <a:rPr b="0" dirty="0">
                <a:latin typeface="TWK Everett Light" panose="020B0204000000000000" pitchFamily="34" charset="77"/>
              </a:rPr>
            </a:br>
            <a:r>
              <a:rPr b="0" dirty="0">
                <a:solidFill>
                  <a:srgbClr val="EA4663"/>
                </a:solidFill>
                <a:latin typeface="TWK Everett Light" panose="020B0204000000000000" pitchFamily="34" charset="77"/>
              </a:rPr>
              <a:t>CBRE and Wood &amp; Company Real Estate, </a:t>
            </a:r>
            <a:br>
              <a:rPr b="0" dirty="0">
                <a:solidFill>
                  <a:srgbClr val="EA4663"/>
                </a:solidFill>
                <a:latin typeface="TWK Everett Light" panose="020B0204000000000000" pitchFamily="34" charset="77"/>
              </a:rPr>
            </a:br>
            <a:r>
              <a:rPr b="0" dirty="0">
                <a:solidFill>
                  <a:srgbClr val="EA4663"/>
                </a:solidFill>
                <a:latin typeface="TWK Everett Light" panose="020B0204000000000000" pitchFamily="34" charset="77"/>
              </a:rPr>
              <a:t>BBC5</a:t>
            </a:r>
          </a:p>
        </p:txBody>
      </p:sp>
      <p:sp>
        <p:nvSpPr>
          <p:cNvPr id="853" name="„Kúsok odtiaľto som sa narodil, podchodom na Trnavskom mýte prechádzam takmer denne. Sledoval som, ako postupne chátral a stal sa nebezpečným miestom, ktorému sa ľudia vyhýbali. Ako starosta som sa snažil presvedčiť niekoľkých primátorov, aby s týmto hro"/>
          <p:cNvSpPr txBox="1"/>
          <p:nvPr/>
        </p:nvSpPr>
        <p:spPr>
          <a:xfrm>
            <a:off x="16569157" y="6092248"/>
            <a:ext cx="6910395" cy="51455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lnSpc>
                <a:spcPct val="120000"/>
              </a:lnSpc>
              <a:defRPr sz="2500" b="0">
                <a:solidFill>
                  <a:srgbClr val="4E4C50"/>
                </a:solidFill>
                <a:latin typeface="Everett Regular"/>
                <a:ea typeface="Everett Regular"/>
                <a:cs typeface="Everett Regular"/>
                <a:sym typeface="Everett Regular"/>
              </a:defRPr>
            </a:pPr>
            <a:r>
              <a:rPr lang="sk-SK" b="0" dirty="0">
                <a:solidFill>
                  <a:srgbClr val="1A0F19"/>
                </a:solidFill>
                <a:latin typeface="TWK Everett Light" panose="020B0204000000000000" pitchFamily="34" charset="-18"/>
              </a:rPr>
              <a:t>"</a:t>
            </a:r>
            <a:r>
              <a:rPr lang="en-GB" b="0" dirty="0">
                <a:solidFill>
                  <a:srgbClr val="1A0F19"/>
                </a:solidFill>
                <a:latin typeface="TWK Everett Light" panose="020B0204000000000000" pitchFamily="34" charset="-18"/>
              </a:rPr>
              <a:t> </a:t>
            </a:r>
            <a:r>
              <a:rPr lang="sk-SK" b="0" i="0" dirty="0" err="1">
                <a:solidFill>
                  <a:srgbClr val="1A0F19"/>
                </a:solidFill>
                <a:effectLst/>
                <a:latin typeface="TWK Everett Light" panose="020B0204000000000000" pitchFamily="34" charset="-18"/>
              </a:rPr>
              <a:t>Lorem</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ipsum</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dolor</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sit</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amet</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consectetur</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adipiscing</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elit</a:t>
            </a:r>
            <a:r>
              <a:rPr lang="sk-SK" b="0" i="0" dirty="0">
                <a:solidFill>
                  <a:srgbClr val="1A0F19"/>
                </a:solidFill>
                <a:effectLst/>
                <a:latin typeface="TWK Everett Light" panose="020B0204000000000000" pitchFamily="34" charset="-18"/>
              </a:rPr>
              <a:t>, sed do </a:t>
            </a:r>
            <a:r>
              <a:rPr lang="sk-SK" b="0" i="0" dirty="0" err="1">
                <a:solidFill>
                  <a:srgbClr val="1A0F19"/>
                </a:solidFill>
                <a:effectLst/>
                <a:latin typeface="TWK Everett Light" panose="020B0204000000000000" pitchFamily="34" charset="-18"/>
              </a:rPr>
              <a:t>eiusmod</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tempor</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incididunt</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ut</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labore</a:t>
            </a:r>
            <a:r>
              <a:rPr lang="sk-SK" b="0" i="0" dirty="0">
                <a:solidFill>
                  <a:srgbClr val="1A0F19"/>
                </a:solidFill>
                <a:effectLst/>
                <a:latin typeface="TWK Everett Light" panose="020B0204000000000000" pitchFamily="34" charset="-18"/>
              </a:rPr>
              <a:t> et </a:t>
            </a:r>
            <a:r>
              <a:rPr lang="sk-SK" b="0" i="0" dirty="0" err="1">
                <a:solidFill>
                  <a:srgbClr val="1A0F19"/>
                </a:solidFill>
                <a:effectLst/>
                <a:latin typeface="TWK Everett Light" panose="020B0204000000000000" pitchFamily="34" charset="-18"/>
              </a:rPr>
              <a:t>dolore</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magna</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aliqua</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Ut</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enim</a:t>
            </a:r>
            <a:r>
              <a:rPr lang="sk-SK" b="0" i="0" dirty="0">
                <a:solidFill>
                  <a:srgbClr val="1A0F19"/>
                </a:solidFill>
                <a:effectLst/>
                <a:latin typeface="TWK Everett Light" panose="020B0204000000000000" pitchFamily="34" charset="-18"/>
              </a:rPr>
              <a:t> ad </a:t>
            </a:r>
            <a:r>
              <a:rPr lang="sk-SK" b="0" i="0" dirty="0" err="1">
                <a:solidFill>
                  <a:srgbClr val="1A0F19"/>
                </a:solidFill>
                <a:effectLst/>
                <a:latin typeface="TWK Everett Light" panose="020B0204000000000000" pitchFamily="34" charset="-18"/>
              </a:rPr>
              <a:t>minim</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veniam</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quis</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nostrud</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exercitation</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ullamco</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laboris</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nisi</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ut</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aliquip</a:t>
            </a:r>
            <a:r>
              <a:rPr lang="sk-SK" b="0" i="0" dirty="0">
                <a:solidFill>
                  <a:srgbClr val="1A0F19"/>
                </a:solidFill>
                <a:effectLst/>
                <a:latin typeface="TWK Everett Light" panose="020B0204000000000000" pitchFamily="34" charset="-18"/>
              </a:rPr>
              <a:t> ex </a:t>
            </a:r>
            <a:r>
              <a:rPr lang="sk-SK" b="0" i="0" dirty="0" err="1">
                <a:solidFill>
                  <a:srgbClr val="1A0F19"/>
                </a:solidFill>
                <a:effectLst/>
                <a:latin typeface="TWK Everett Light" panose="020B0204000000000000" pitchFamily="34" charset="-18"/>
              </a:rPr>
              <a:t>ea</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commodo</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consequat</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Duis</a:t>
            </a:r>
            <a:r>
              <a:rPr lang="sk-SK" b="0" i="0" dirty="0">
                <a:solidFill>
                  <a:srgbClr val="1A0F19"/>
                </a:solidFill>
                <a:effectLst/>
                <a:latin typeface="TWK Everett Light" panose="020B0204000000000000" pitchFamily="34" charset="-18"/>
              </a:rPr>
              <a:t> aute </a:t>
            </a:r>
            <a:r>
              <a:rPr lang="sk-SK" b="0" i="0" dirty="0" err="1">
                <a:solidFill>
                  <a:srgbClr val="1A0F19"/>
                </a:solidFill>
                <a:effectLst/>
                <a:latin typeface="TWK Everett Light" panose="020B0204000000000000" pitchFamily="34" charset="-18"/>
              </a:rPr>
              <a:t>irure</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dolor</a:t>
            </a:r>
            <a:r>
              <a:rPr lang="sk-SK" b="0" i="0" dirty="0">
                <a:solidFill>
                  <a:srgbClr val="1A0F19"/>
                </a:solidFill>
                <a:effectLst/>
                <a:latin typeface="TWK Everett Light" panose="020B0204000000000000" pitchFamily="34" charset="-18"/>
              </a:rPr>
              <a:t> in </a:t>
            </a:r>
            <a:r>
              <a:rPr lang="sk-SK" b="0" i="0" dirty="0" err="1">
                <a:solidFill>
                  <a:srgbClr val="1A0F19"/>
                </a:solidFill>
                <a:effectLst/>
                <a:latin typeface="TWK Everett Light" panose="020B0204000000000000" pitchFamily="34" charset="-18"/>
              </a:rPr>
              <a:t>reprehenderit</a:t>
            </a:r>
            <a:r>
              <a:rPr lang="sk-SK" b="0" i="0" dirty="0">
                <a:solidFill>
                  <a:srgbClr val="1A0F19"/>
                </a:solidFill>
                <a:effectLst/>
                <a:latin typeface="TWK Everett Light" panose="020B0204000000000000" pitchFamily="34" charset="-18"/>
              </a:rPr>
              <a:t> in </a:t>
            </a:r>
            <a:r>
              <a:rPr lang="sk-SK" b="0" i="0" dirty="0" err="1">
                <a:solidFill>
                  <a:srgbClr val="1A0F19"/>
                </a:solidFill>
                <a:effectLst/>
                <a:latin typeface="TWK Everett Light" panose="020B0204000000000000" pitchFamily="34" charset="-18"/>
              </a:rPr>
              <a:t>voluptate</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velit</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esse</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cillum</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dolore</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eu</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fugiat</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nulla</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pariatur</a:t>
            </a:r>
            <a:r>
              <a:rPr lang="sk-SK" b="0" i="0" dirty="0">
                <a:solidFill>
                  <a:srgbClr val="1A0F19"/>
                </a:solidFill>
                <a:effectLst/>
                <a:latin typeface="TWK Everett Light" panose="020B0204000000000000" pitchFamily="34" charset="-18"/>
              </a:rPr>
              <a:t>.</a:t>
            </a:r>
          </a:p>
          <a:p>
            <a:pPr algn="l">
              <a:lnSpc>
                <a:spcPct val="120000"/>
              </a:lnSpc>
              <a:defRPr sz="2500" b="0">
                <a:solidFill>
                  <a:srgbClr val="4E4C50"/>
                </a:solidFill>
                <a:latin typeface="Everett Regular"/>
                <a:ea typeface="Everett Regular"/>
                <a:cs typeface="Everett Regular"/>
                <a:sym typeface="Everett Regular"/>
              </a:defRPr>
            </a:pPr>
            <a:endParaRPr lang="sk-SK" dirty="0">
              <a:solidFill>
                <a:srgbClr val="1A0F19"/>
              </a:solidFill>
              <a:latin typeface="TWK Everett Light" panose="020B0204000000000000" pitchFamily="34" charset="-18"/>
            </a:endParaRPr>
          </a:p>
          <a:p>
            <a:pPr>
              <a:lnSpc>
                <a:spcPct val="120000"/>
              </a:lnSpc>
              <a:defRPr sz="2500" b="0">
                <a:solidFill>
                  <a:srgbClr val="4E4C50"/>
                </a:solidFill>
                <a:latin typeface="Everett Regular"/>
                <a:ea typeface="Everett Regular"/>
                <a:cs typeface="Everett Regular"/>
                <a:sym typeface="Everett Regular"/>
              </a:defRPr>
            </a:pPr>
            <a:r>
              <a:rPr lang="sk-SK" b="0" dirty="0" err="1">
                <a:solidFill>
                  <a:srgbClr val="EA4663"/>
                </a:solidFill>
                <a:latin typeface="TWK Everett Light" panose="020B0204000000000000" pitchFamily="34" charset="77"/>
              </a:rPr>
              <a:t>Lorem</a:t>
            </a:r>
            <a:r>
              <a:rPr lang="sk-SK" b="0" dirty="0">
                <a:solidFill>
                  <a:srgbClr val="EA4663"/>
                </a:solidFill>
                <a:latin typeface="TWK Everett Light" panose="020B0204000000000000" pitchFamily="34" charset="77"/>
              </a:rPr>
              <a:t> </a:t>
            </a:r>
            <a:r>
              <a:rPr lang="sk-SK" b="0" dirty="0" err="1">
                <a:solidFill>
                  <a:srgbClr val="EA4663"/>
                </a:solidFill>
                <a:latin typeface="TWK Everett Light" panose="020B0204000000000000" pitchFamily="34" charset="77"/>
              </a:rPr>
              <a:t>Ipsum</a:t>
            </a:r>
            <a:r>
              <a:rPr lang="sk-SK" b="0" dirty="0">
                <a:solidFill>
                  <a:srgbClr val="EA4663"/>
                </a:solidFill>
                <a:latin typeface="TWK Everett Light" panose="020B0204000000000000" pitchFamily="34" charset="77"/>
              </a:rPr>
              <a:t>, </a:t>
            </a:r>
            <a:r>
              <a:rPr lang="sk-SK" b="0" dirty="0" err="1">
                <a:solidFill>
                  <a:srgbClr val="EA4663"/>
                </a:solidFill>
                <a:latin typeface="TWK Everett Light" panose="020B0204000000000000" pitchFamily="34" charset="77"/>
              </a:rPr>
              <a:t>dolor</a:t>
            </a:r>
            <a:r>
              <a:rPr lang="sk-SK" b="0" dirty="0">
                <a:solidFill>
                  <a:srgbClr val="EA4663"/>
                </a:solidFill>
                <a:latin typeface="TWK Everett Light" panose="020B0204000000000000" pitchFamily="34" charset="77"/>
              </a:rPr>
              <a:t> </a:t>
            </a:r>
            <a:r>
              <a:rPr lang="sk-SK" b="0" dirty="0" err="1">
                <a:solidFill>
                  <a:srgbClr val="EA4663"/>
                </a:solidFill>
                <a:latin typeface="TWK Everett Light" panose="020B0204000000000000" pitchFamily="34" charset="77"/>
              </a:rPr>
              <a:t>sit</a:t>
            </a:r>
            <a:r>
              <a:rPr lang="sk-SK" b="0" dirty="0">
                <a:solidFill>
                  <a:srgbClr val="EA4663"/>
                </a:solidFill>
                <a:latin typeface="TWK Everett Light" panose="020B0204000000000000" pitchFamily="34" charset="77"/>
              </a:rPr>
              <a:t> </a:t>
            </a:r>
            <a:r>
              <a:rPr lang="sk-SK" b="0" dirty="0" err="1">
                <a:solidFill>
                  <a:srgbClr val="EA4663"/>
                </a:solidFill>
                <a:latin typeface="TWK Everett Light" panose="020B0204000000000000" pitchFamily="34" charset="77"/>
              </a:rPr>
              <a:t>amet</a:t>
            </a:r>
            <a:endParaRPr lang="sk-SK" b="0" dirty="0">
              <a:solidFill>
                <a:srgbClr val="EA4663"/>
              </a:solidFill>
              <a:latin typeface="TWK Everett Light" panose="020B0204000000000000" pitchFamily="34" charset="77"/>
            </a:endParaRPr>
          </a:p>
        </p:txBody>
      </p:sp>
      <p:sp>
        <p:nvSpPr>
          <p:cNvPr id="855" name="„Multifunkčný projekt CENTRAL nepochybne obohatil lokalitu v širšom centre mesta ako poskytovanými službami, tak aj kvalitne spracovanou a funkčnou architektúrou. Aj z týchto dôvodov sa Realitný fond Tatra banky rozhodol kúpiť administratívnu časť tohto "/>
          <p:cNvSpPr txBox="1"/>
          <p:nvPr/>
        </p:nvSpPr>
        <p:spPr>
          <a:xfrm>
            <a:off x="8772666" y="6101989"/>
            <a:ext cx="6910394" cy="51455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lnSpc>
                <a:spcPct val="120000"/>
              </a:lnSpc>
              <a:defRPr sz="2500" b="0">
                <a:solidFill>
                  <a:srgbClr val="4E4C50"/>
                </a:solidFill>
                <a:latin typeface="Everett Regular"/>
                <a:ea typeface="Everett Regular"/>
                <a:cs typeface="Everett Regular"/>
                <a:sym typeface="Everett Regular"/>
              </a:defRPr>
            </a:pPr>
            <a:r>
              <a:rPr lang="sk-SK" b="0" dirty="0">
                <a:latin typeface="TWK Everett Light" panose="020B0204000000000000" pitchFamily="34" charset="77"/>
              </a:rPr>
              <a:t>"</a:t>
            </a:r>
            <a:r>
              <a:rPr lang="en-GB" b="0" dirty="0">
                <a:latin typeface="TWK Everett Light" panose="020B0204000000000000" pitchFamily="34" charset="77"/>
              </a:rPr>
              <a:t>The multi-functional CENTRAL project undoubtedly enriched the location in the wider city </a:t>
            </a:r>
            <a:r>
              <a:rPr lang="en-GB" b="0" dirty="0" err="1">
                <a:latin typeface="TWK Everett Light" panose="020B0204000000000000" pitchFamily="34" charset="77"/>
              </a:rPr>
              <a:t>centr</a:t>
            </a:r>
            <a:r>
              <a:rPr lang="sk-SK" b="0" dirty="0">
                <a:latin typeface="TWK Everett Light" panose="020B0204000000000000" pitchFamily="34" charset="77"/>
              </a:rPr>
              <a:t>e</a:t>
            </a:r>
            <a:r>
              <a:rPr lang="en-GB" b="0" dirty="0">
                <a:latin typeface="TWK Everett Light" panose="020B0204000000000000" pitchFamily="34" charset="77"/>
              </a:rPr>
              <a:t> both with the services provided and </a:t>
            </a:r>
            <a:r>
              <a:rPr lang="sk-SK" b="0" dirty="0" err="1">
                <a:latin typeface="TWK Everett Light" panose="020B0204000000000000" pitchFamily="34" charset="77"/>
              </a:rPr>
              <a:t>with</a:t>
            </a:r>
            <a:r>
              <a:rPr lang="sk-SK" b="0" dirty="0">
                <a:latin typeface="TWK Everett Light" panose="020B0204000000000000" pitchFamily="34" charset="77"/>
              </a:rPr>
              <a:t> </a:t>
            </a:r>
            <a:r>
              <a:rPr lang="en-GB" b="0" dirty="0">
                <a:latin typeface="TWK Everett Light" panose="020B0204000000000000" pitchFamily="34" charset="77"/>
              </a:rPr>
              <a:t>high-quality and functional architecture. Also for these reasons, </a:t>
            </a:r>
            <a:r>
              <a:rPr lang="en-GB" b="0" dirty="0" err="1">
                <a:latin typeface="TWK Everett Light" panose="020B0204000000000000" pitchFamily="34" charset="77"/>
              </a:rPr>
              <a:t>Realitný</a:t>
            </a:r>
            <a:r>
              <a:rPr lang="en-GB" b="0" dirty="0">
                <a:latin typeface="TWK Everett Light" panose="020B0204000000000000" pitchFamily="34" charset="77"/>
              </a:rPr>
              <a:t> fond Tatra </a:t>
            </a:r>
            <a:r>
              <a:rPr lang="en-GB" b="0" dirty="0" err="1">
                <a:latin typeface="TWK Everett Light" panose="020B0204000000000000" pitchFamily="34" charset="77"/>
              </a:rPr>
              <a:t>banka</a:t>
            </a:r>
            <a:r>
              <a:rPr lang="en-GB" b="0" dirty="0">
                <a:latin typeface="TWK Everett Light" panose="020B0204000000000000" pitchFamily="34" charset="77"/>
              </a:rPr>
              <a:t> decided to buy the administrative part of this asset for its portfolio</a:t>
            </a:r>
            <a:r>
              <a:rPr b="0" dirty="0">
                <a:latin typeface="TWK Everett Light" panose="020B0204000000000000" pitchFamily="34" charset="77"/>
              </a:rPr>
              <a:t>.</a:t>
            </a:r>
            <a:r>
              <a:rPr lang="sk-SK" b="0" dirty="0">
                <a:latin typeface="TWK Everett Light" panose="020B0204000000000000" pitchFamily="34" charset="77"/>
              </a:rPr>
              <a:t>"</a:t>
            </a:r>
            <a:br>
              <a:rPr b="0" dirty="0">
                <a:latin typeface="TWK Everett Light" panose="020B0204000000000000" pitchFamily="34" charset="77"/>
              </a:rPr>
            </a:br>
            <a:endParaRPr b="0" dirty="0">
              <a:latin typeface="TWK Everett Light" panose="020B0204000000000000" pitchFamily="34" charset="77"/>
            </a:endParaRPr>
          </a:p>
          <a:p>
            <a:pPr algn="l">
              <a:lnSpc>
                <a:spcPct val="120000"/>
              </a:lnSpc>
              <a:defRPr sz="2500" b="0">
                <a:solidFill>
                  <a:srgbClr val="4E4C50"/>
                </a:solidFill>
                <a:latin typeface="Everett Regular"/>
                <a:ea typeface="Everett Regular"/>
                <a:cs typeface="Everett Regular"/>
                <a:sym typeface="Everett Regular"/>
              </a:defRPr>
            </a:pPr>
            <a:r>
              <a:rPr b="0" dirty="0">
                <a:solidFill>
                  <a:srgbClr val="EA4663"/>
                </a:solidFill>
                <a:latin typeface="TWK Everett Light" panose="020B0204000000000000" pitchFamily="34" charset="77"/>
              </a:rPr>
              <a:t>Tatra Asset Management</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9E4E0-3CEC-FB04-09D4-25C1CB29F74F}"/>
              </a:ext>
            </a:extLst>
          </p:cNvPr>
          <p:cNvSpPr>
            <a:spLocks noGrp="1"/>
          </p:cNvSpPr>
          <p:nvPr>
            <p:ph type="title"/>
          </p:nvPr>
        </p:nvSpPr>
        <p:spPr/>
        <p:txBody>
          <a:bodyPr anchor="t">
            <a:normAutofit/>
          </a:bodyPr>
          <a:lstStyle/>
          <a:p>
            <a:r>
              <a:rPr lang="en-SK" sz="15000" dirty="0"/>
              <a:t>Awards</a:t>
            </a:r>
          </a:p>
        </p:txBody>
      </p:sp>
      <p:sp>
        <p:nvSpPr>
          <p:cNvPr id="3" name="Rectangle 2">
            <a:extLst>
              <a:ext uri="{FF2B5EF4-FFF2-40B4-BE49-F238E27FC236}">
                <a16:creationId xmlns:a16="http://schemas.microsoft.com/office/drawing/2014/main" id="{9FB6BDF8-C4DA-3796-23DA-ECDCDF4520A8}"/>
              </a:ext>
            </a:extLst>
          </p:cNvPr>
          <p:cNvSpPr/>
          <p:nvPr/>
        </p:nvSpPr>
        <p:spPr>
          <a:xfrm rot="6605556">
            <a:off x="15745611" y="10219765"/>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4" name="Rectangle 3">
            <a:extLst>
              <a:ext uri="{FF2B5EF4-FFF2-40B4-BE49-F238E27FC236}">
                <a16:creationId xmlns:a16="http://schemas.microsoft.com/office/drawing/2014/main" id="{8356E509-CA06-3DF0-7372-2A12842BCA42}"/>
              </a:ext>
            </a:extLst>
          </p:cNvPr>
          <p:cNvSpPr/>
          <p:nvPr/>
        </p:nvSpPr>
        <p:spPr>
          <a:xfrm rot="3441522">
            <a:off x="17044999" y="4848326"/>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5" name="Rectangle 4">
            <a:extLst>
              <a:ext uri="{FF2B5EF4-FFF2-40B4-BE49-F238E27FC236}">
                <a16:creationId xmlns:a16="http://schemas.microsoft.com/office/drawing/2014/main" id="{713E4009-6758-B364-3B8F-F7993B56758D}"/>
              </a:ext>
            </a:extLst>
          </p:cNvPr>
          <p:cNvSpPr/>
          <p:nvPr/>
        </p:nvSpPr>
        <p:spPr>
          <a:xfrm rot="8689730">
            <a:off x="20624384" y="8210363"/>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6" name="Rectangle 5">
            <a:extLst>
              <a:ext uri="{FF2B5EF4-FFF2-40B4-BE49-F238E27FC236}">
                <a16:creationId xmlns:a16="http://schemas.microsoft.com/office/drawing/2014/main" id="{2F2BED83-4C41-83C7-3D0E-041A51DB9561}"/>
              </a:ext>
            </a:extLst>
          </p:cNvPr>
          <p:cNvSpPr/>
          <p:nvPr/>
        </p:nvSpPr>
        <p:spPr>
          <a:xfrm rot="2644473">
            <a:off x="21628430" y="2359685"/>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7" name="Rectangle 6">
            <a:extLst>
              <a:ext uri="{FF2B5EF4-FFF2-40B4-BE49-F238E27FC236}">
                <a16:creationId xmlns:a16="http://schemas.microsoft.com/office/drawing/2014/main" id="{CA932161-7278-1518-3D22-E03089C25DB3}"/>
              </a:ext>
            </a:extLst>
          </p:cNvPr>
          <p:cNvSpPr/>
          <p:nvPr/>
        </p:nvSpPr>
        <p:spPr>
          <a:xfrm rot="9734552">
            <a:off x="18109830" y="-523113"/>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8" name="Rectangle 7">
            <a:extLst>
              <a:ext uri="{FF2B5EF4-FFF2-40B4-BE49-F238E27FC236}">
                <a16:creationId xmlns:a16="http://schemas.microsoft.com/office/drawing/2014/main" id="{44A3629C-FEA2-8A80-DC04-9DE46E9C18DA}"/>
              </a:ext>
            </a:extLst>
          </p:cNvPr>
          <p:cNvSpPr/>
          <p:nvPr/>
        </p:nvSpPr>
        <p:spPr>
          <a:xfrm rot="2644473">
            <a:off x="19154172" y="13206978"/>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Tree>
    <p:extLst>
      <p:ext uri="{BB962C8B-B14F-4D97-AF65-F5344CB8AC3E}">
        <p14:creationId xmlns:p14="http://schemas.microsoft.com/office/powerpoint/2010/main" val="3268694915"/>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2" name="Picture 9" descr="Picture 9"/>
          <p:cNvPicPr>
            <a:picLocks noChangeAspect="1"/>
          </p:cNvPicPr>
          <p:nvPr/>
        </p:nvPicPr>
        <p:blipFill rotWithShape="1">
          <a:blip r:embed="rId2"/>
          <a:srcRect l="21535" t="23303" r="5604" b="831"/>
          <a:stretch/>
        </p:blipFill>
        <p:spPr>
          <a:xfrm>
            <a:off x="14572106" y="-1"/>
            <a:ext cx="9802271" cy="13716001"/>
          </a:xfrm>
          <a:prstGeom prst="rect">
            <a:avLst/>
          </a:prstGeom>
          <a:ln w="12700">
            <a:miter lim="400000"/>
          </a:ln>
        </p:spPr>
      </p:pic>
      <p:sp>
        <p:nvSpPr>
          <p:cNvPr id="899" name="Visio 2020"/>
          <p:cNvSpPr txBox="1"/>
          <p:nvPr/>
        </p:nvSpPr>
        <p:spPr>
          <a:xfrm>
            <a:off x="2595861" y="4322381"/>
            <a:ext cx="3281429" cy="16588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algn="l">
              <a:lnSpc>
                <a:spcPct val="80000"/>
              </a:lnSpc>
              <a:defRPr sz="4000" b="0">
                <a:solidFill>
                  <a:srgbClr val="B42F51"/>
                </a:solidFill>
                <a:latin typeface="+mn-lt"/>
                <a:ea typeface="+mn-ea"/>
                <a:cs typeface="+mn-cs"/>
                <a:sym typeface="Everett Light"/>
              </a:defRPr>
            </a:lvl1pPr>
          </a:lstStyle>
          <a:p>
            <a:pPr>
              <a:lnSpc>
                <a:spcPct val="100000"/>
              </a:lnSpc>
            </a:pPr>
            <a:r>
              <a:rPr dirty="0">
                <a:solidFill>
                  <a:srgbClr val="EA4663"/>
                </a:solidFill>
                <a:latin typeface="TWK Everett" panose="020B0204000000000000" pitchFamily="34" charset="77"/>
              </a:rPr>
              <a:t>Visio 2020</a:t>
            </a:r>
          </a:p>
        </p:txBody>
      </p:sp>
      <p:sp>
        <p:nvSpPr>
          <p:cNvPr id="900" name="Award of Eurostav Journal"/>
          <p:cNvSpPr txBox="1"/>
          <p:nvPr/>
        </p:nvSpPr>
        <p:spPr>
          <a:xfrm>
            <a:off x="8745435" y="4335493"/>
            <a:ext cx="4441454" cy="7043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lvl1pPr algn="l">
              <a:lnSpc>
                <a:spcPct val="110000"/>
              </a:lnSpc>
              <a:defRPr sz="2500" b="0">
                <a:solidFill>
                  <a:srgbClr val="4E4C50"/>
                </a:solidFill>
                <a:latin typeface="Everett Regular"/>
                <a:ea typeface="Everett Regular"/>
                <a:cs typeface="Everett Regular"/>
                <a:sym typeface="Everett Regular"/>
              </a:defRPr>
            </a:lvl1pPr>
          </a:lstStyle>
          <a:p>
            <a:r>
              <a:rPr dirty="0">
                <a:solidFill>
                  <a:srgbClr val="190D19"/>
                </a:solidFill>
                <a:latin typeface="TWK Everett Light" panose="020B0204000000000000" pitchFamily="34" charset="77"/>
              </a:rPr>
              <a:t>Award of </a:t>
            </a:r>
            <a:r>
              <a:rPr dirty="0" err="1">
                <a:solidFill>
                  <a:srgbClr val="190D19"/>
                </a:solidFill>
                <a:latin typeface="TWK Everett Light" panose="020B0204000000000000" pitchFamily="34" charset="77"/>
              </a:rPr>
              <a:t>Eurostav</a:t>
            </a:r>
            <a:r>
              <a:rPr dirty="0">
                <a:solidFill>
                  <a:srgbClr val="190D19"/>
                </a:solidFill>
                <a:latin typeface="TWK Everett Light" panose="020B0204000000000000" pitchFamily="34" charset="77"/>
              </a:rPr>
              <a:t> Journal</a:t>
            </a:r>
          </a:p>
        </p:txBody>
      </p:sp>
      <p:sp>
        <p:nvSpPr>
          <p:cNvPr id="901" name="Developer  of the year"/>
          <p:cNvSpPr txBox="1"/>
          <p:nvPr/>
        </p:nvSpPr>
        <p:spPr>
          <a:xfrm>
            <a:off x="2595861" y="6654602"/>
            <a:ext cx="3281429" cy="16588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defRPr sz="4000" b="0">
                <a:solidFill>
                  <a:srgbClr val="B42F51"/>
                </a:solidFill>
                <a:latin typeface="+mn-lt"/>
                <a:ea typeface="+mn-ea"/>
                <a:cs typeface="+mn-cs"/>
                <a:sym typeface="Everett Light"/>
              </a:defRPr>
            </a:pPr>
            <a:r>
              <a:rPr b="0" dirty="0">
                <a:solidFill>
                  <a:srgbClr val="EA4663"/>
                </a:solidFill>
                <a:latin typeface="TWK Everett" panose="020B0204000000000000" pitchFamily="34" charset="77"/>
              </a:rPr>
              <a:t>Developer </a:t>
            </a:r>
            <a:br>
              <a:rPr b="0" dirty="0">
                <a:solidFill>
                  <a:srgbClr val="EA4663"/>
                </a:solidFill>
                <a:latin typeface="TWK Everett" panose="020B0204000000000000" pitchFamily="34" charset="77"/>
              </a:rPr>
            </a:br>
            <a:r>
              <a:rPr b="0" dirty="0">
                <a:solidFill>
                  <a:srgbClr val="EA4663"/>
                </a:solidFill>
                <a:latin typeface="TWK Everett" panose="020B0204000000000000" pitchFamily="34" charset="77"/>
              </a:rPr>
              <a:t>of the year</a:t>
            </a:r>
          </a:p>
        </p:txBody>
      </p:sp>
      <p:sp>
        <p:nvSpPr>
          <p:cNvPr id="902" name="Retail Estate  2013"/>
          <p:cNvSpPr txBox="1"/>
          <p:nvPr/>
        </p:nvSpPr>
        <p:spPr>
          <a:xfrm>
            <a:off x="2595861" y="9061802"/>
            <a:ext cx="3281429" cy="16588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defRPr sz="4000" b="0">
                <a:solidFill>
                  <a:srgbClr val="B42F51"/>
                </a:solidFill>
                <a:latin typeface="+mn-lt"/>
                <a:ea typeface="+mn-ea"/>
                <a:cs typeface="+mn-cs"/>
                <a:sym typeface="Everett Light"/>
              </a:defRPr>
            </a:pPr>
            <a:r>
              <a:rPr b="0" dirty="0">
                <a:solidFill>
                  <a:srgbClr val="EA4663"/>
                </a:solidFill>
                <a:latin typeface="TWK Everett" panose="020B0204000000000000" pitchFamily="34" charset="77"/>
              </a:rPr>
              <a:t>Retail Estate </a:t>
            </a:r>
            <a:br>
              <a:rPr b="0" dirty="0">
                <a:solidFill>
                  <a:srgbClr val="EA4663"/>
                </a:solidFill>
                <a:latin typeface="TWK Everett" panose="020B0204000000000000" pitchFamily="34" charset="77"/>
              </a:rPr>
            </a:br>
            <a:r>
              <a:rPr b="0" dirty="0">
                <a:solidFill>
                  <a:srgbClr val="EA4663"/>
                </a:solidFill>
                <a:latin typeface="TWK Everett" panose="020B0204000000000000" pitchFamily="34" charset="77"/>
              </a:rPr>
              <a:t>2013</a:t>
            </a:r>
          </a:p>
        </p:txBody>
      </p:sp>
      <p:sp>
        <p:nvSpPr>
          <p:cNvPr id="903" name="Best Overall Development"/>
          <p:cNvSpPr txBox="1"/>
          <p:nvPr/>
        </p:nvSpPr>
        <p:spPr>
          <a:xfrm>
            <a:off x="2595861" y="11188383"/>
            <a:ext cx="3506765" cy="16588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lnSpc>
                <a:spcPct val="80000"/>
              </a:lnSpc>
              <a:defRPr sz="4000" b="0">
                <a:solidFill>
                  <a:srgbClr val="B42F51"/>
                </a:solidFill>
                <a:latin typeface="+mn-lt"/>
                <a:ea typeface="+mn-ea"/>
                <a:cs typeface="+mn-cs"/>
                <a:sym typeface="Everett Light"/>
              </a:defRPr>
            </a:pPr>
            <a:r>
              <a:rPr b="0" dirty="0">
                <a:solidFill>
                  <a:srgbClr val="EA4663"/>
                </a:solidFill>
                <a:latin typeface="TWK Everett" panose="020B0204000000000000" pitchFamily="34" charset="77"/>
              </a:rPr>
              <a:t>Best Overall</a:t>
            </a:r>
            <a:br>
              <a:rPr b="0" dirty="0">
                <a:solidFill>
                  <a:srgbClr val="EA4663"/>
                </a:solidFill>
                <a:latin typeface="TWK Everett" panose="020B0204000000000000" pitchFamily="34" charset="77"/>
              </a:rPr>
            </a:br>
            <a:r>
              <a:rPr b="0" dirty="0">
                <a:solidFill>
                  <a:srgbClr val="EA4663"/>
                </a:solidFill>
                <a:latin typeface="TWK Everett" panose="020B0204000000000000" pitchFamily="34" charset="77"/>
              </a:rPr>
              <a:t>Development</a:t>
            </a:r>
          </a:p>
        </p:txBody>
      </p:sp>
      <p:sp>
        <p:nvSpPr>
          <p:cNvPr id="904" name="Construction &amp; Investment Journal"/>
          <p:cNvSpPr txBox="1"/>
          <p:nvPr/>
        </p:nvSpPr>
        <p:spPr>
          <a:xfrm>
            <a:off x="8745435" y="6681223"/>
            <a:ext cx="4441454" cy="115567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lvl1pPr algn="l">
              <a:lnSpc>
                <a:spcPct val="110000"/>
              </a:lnSpc>
              <a:defRPr sz="2500" b="0">
                <a:solidFill>
                  <a:srgbClr val="4E4C50"/>
                </a:solidFill>
                <a:latin typeface="Everett Regular"/>
                <a:ea typeface="Everett Regular"/>
                <a:cs typeface="Everett Regular"/>
                <a:sym typeface="Everett Regular"/>
              </a:defRPr>
            </a:lvl1pPr>
          </a:lstStyle>
          <a:p>
            <a:r>
              <a:rPr dirty="0">
                <a:solidFill>
                  <a:srgbClr val="23181C"/>
                </a:solidFill>
                <a:latin typeface="TWK Everett Light" panose="020B0204000000000000" pitchFamily="34" charset="77"/>
              </a:rPr>
              <a:t>Construction &amp; Investment Journal</a:t>
            </a:r>
          </a:p>
        </p:txBody>
      </p:sp>
      <p:sp>
        <p:nvSpPr>
          <p:cNvPr id="905" name="The Best Retail Project &amp;  The Best Project of the Year Europa Property"/>
          <p:cNvSpPr txBox="1"/>
          <p:nvPr/>
        </p:nvSpPr>
        <p:spPr>
          <a:xfrm>
            <a:off x="8745435" y="9136782"/>
            <a:ext cx="4441454" cy="14182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p>
            <a:pPr algn="l">
              <a:lnSpc>
                <a:spcPct val="110000"/>
              </a:lnSpc>
              <a:defRPr sz="2500" b="0">
                <a:solidFill>
                  <a:srgbClr val="4E4C50"/>
                </a:solidFill>
                <a:latin typeface="Everett Regular"/>
                <a:ea typeface="Everett Regular"/>
                <a:cs typeface="Everett Regular"/>
                <a:sym typeface="Everett Regular"/>
              </a:defRPr>
            </a:pPr>
            <a:r>
              <a:rPr b="0" dirty="0">
                <a:solidFill>
                  <a:srgbClr val="190D19"/>
                </a:solidFill>
                <a:latin typeface="TWK Everett Light" panose="020B0204000000000000" pitchFamily="34" charset="77"/>
              </a:rPr>
              <a:t>The Best Retail Project &amp; </a:t>
            </a:r>
            <a:br>
              <a:rPr b="0" dirty="0">
                <a:solidFill>
                  <a:srgbClr val="190D19"/>
                </a:solidFill>
                <a:latin typeface="TWK Everett Light" panose="020B0204000000000000" pitchFamily="34" charset="77"/>
              </a:rPr>
            </a:br>
            <a:r>
              <a:rPr b="0" dirty="0">
                <a:solidFill>
                  <a:srgbClr val="190D19"/>
                </a:solidFill>
                <a:latin typeface="TWK Everett Light" panose="020B0204000000000000" pitchFamily="34" charset="77"/>
              </a:rPr>
              <a:t>The Best Project of the Year Europa Property</a:t>
            </a:r>
          </a:p>
        </p:txBody>
      </p:sp>
      <p:sp>
        <p:nvSpPr>
          <p:cNvPr id="906" name="Construction &amp; Investment Journal"/>
          <p:cNvSpPr txBox="1"/>
          <p:nvPr/>
        </p:nvSpPr>
        <p:spPr>
          <a:xfrm>
            <a:off x="8745435" y="11493183"/>
            <a:ext cx="4441454" cy="115567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lvl1pPr algn="l">
              <a:lnSpc>
                <a:spcPct val="110000"/>
              </a:lnSpc>
              <a:defRPr sz="2500" b="0">
                <a:solidFill>
                  <a:srgbClr val="4E4C50"/>
                </a:solidFill>
                <a:latin typeface="Everett Regular"/>
                <a:ea typeface="Everett Regular"/>
                <a:cs typeface="Everett Regular"/>
                <a:sym typeface="Everett Regular"/>
              </a:defRPr>
            </a:lvl1pPr>
          </a:lstStyle>
          <a:p>
            <a:r>
              <a:rPr dirty="0">
                <a:solidFill>
                  <a:srgbClr val="23181C"/>
                </a:solidFill>
                <a:latin typeface="TWK Everett Light" panose="020B0204000000000000" pitchFamily="34" charset="77"/>
              </a:rPr>
              <a:t>Construction &amp; Investment Journal</a:t>
            </a:r>
          </a:p>
        </p:txBody>
      </p:sp>
      <p:grpSp>
        <p:nvGrpSpPr>
          <p:cNvPr id="912" name="Skupina"/>
          <p:cNvGrpSpPr/>
          <p:nvPr/>
        </p:nvGrpSpPr>
        <p:grpSpPr>
          <a:xfrm>
            <a:off x="858730" y="3759968"/>
            <a:ext cx="13074865" cy="7125234"/>
            <a:chOff x="0" y="0"/>
            <a:chExt cx="13074863" cy="7125233"/>
          </a:xfrm>
        </p:grpSpPr>
        <p:sp>
          <p:nvSpPr>
            <p:cNvPr id="908" name="Čiara"/>
            <p:cNvSpPr/>
            <p:nvPr/>
          </p:nvSpPr>
          <p:spPr>
            <a:xfrm>
              <a:off x="0" y="0"/>
              <a:ext cx="13074864" cy="0"/>
            </a:xfrm>
            <a:prstGeom prst="line">
              <a:avLst/>
            </a:prstGeom>
            <a:noFill/>
            <a:ln w="25400" cap="flat">
              <a:solidFill>
                <a:srgbClr val="D6D5D5"/>
              </a:solidFill>
              <a:prstDash val="solid"/>
              <a:miter lim="400000"/>
            </a:ln>
            <a:effectLst/>
          </p:spPr>
          <p:txBody>
            <a:bodyPr wrap="square" lIns="71437" tIns="71437" rIns="71437" bIns="71437" numCol="1" anchor="ctr">
              <a:noAutofit/>
            </a:bodyP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909" name="Čiara"/>
            <p:cNvSpPr/>
            <p:nvPr/>
          </p:nvSpPr>
          <p:spPr>
            <a:xfrm>
              <a:off x="0" y="2332222"/>
              <a:ext cx="13074864" cy="1"/>
            </a:xfrm>
            <a:prstGeom prst="line">
              <a:avLst/>
            </a:prstGeom>
            <a:noFill/>
            <a:ln w="25400" cap="flat">
              <a:solidFill>
                <a:srgbClr val="D6D5D5"/>
              </a:solidFill>
              <a:prstDash val="solid"/>
              <a:miter lim="400000"/>
            </a:ln>
            <a:effectLst/>
          </p:spPr>
          <p:txBody>
            <a:bodyPr wrap="square" lIns="71437" tIns="71437" rIns="71437" bIns="71437" numCol="1" anchor="ctr">
              <a:noAutofit/>
            </a:bodyP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910" name="Čiara"/>
            <p:cNvSpPr/>
            <p:nvPr/>
          </p:nvSpPr>
          <p:spPr>
            <a:xfrm>
              <a:off x="0" y="4718032"/>
              <a:ext cx="13074864" cy="1"/>
            </a:xfrm>
            <a:prstGeom prst="line">
              <a:avLst/>
            </a:prstGeom>
            <a:noFill/>
            <a:ln w="25400" cap="flat">
              <a:solidFill>
                <a:srgbClr val="D6D5D5"/>
              </a:solidFill>
              <a:prstDash val="solid"/>
              <a:miter lim="400000"/>
            </a:ln>
            <a:effectLst/>
          </p:spPr>
          <p:txBody>
            <a:bodyPr wrap="square" lIns="71437" tIns="71437" rIns="71437" bIns="71437" numCol="1" anchor="ctr">
              <a:noAutofit/>
            </a:bodyP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911" name="Čiara"/>
            <p:cNvSpPr/>
            <p:nvPr/>
          </p:nvSpPr>
          <p:spPr>
            <a:xfrm>
              <a:off x="0" y="7125233"/>
              <a:ext cx="13074864" cy="1"/>
            </a:xfrm>
            <a:prstGeom prst="line">
              <a:avLst/>
            </a:prstGeom>
            <a:noFill/>
            <a:ln w="25400" cap="flat">
              <a:solidFill>
                <a:srgbClr val="D6D5D5"/>
              </a:solidFill>
              <a:prstDash val="solid"/>
              <a:miter lim="400000"/>
            </a:ln>
            <a:effectLst/>
          </p:spPr>
          <p:txBody>
            <a:bodyPr wrap="square" lIns="71437" tIns="71437" rIns="71437" bIns="71437" numCol="1" anchor="ctr">
              <a:noAutofit/>
            </a:bodyPr>
            <a:lstStyle/>
            <a:p>
              <a:pPr>
                <a:defRPr sz="3000" b="0">
                  <a:solidFill>
                    <a:srgbClr val="FFFFFF"/>
                  </a:solidFill>
                  <a:latin typeface="Helvetica Neue Medium"/>
                  <a:ea typeface="Helvetica Neue Medium"/>
                  <a:cs typeface="Helvetica Neue Medium"/>
                  <a:sym typeface="Helvetica Neue Medium"/>
                </a:defRPr>
              </a:pPr>
              <a:endParaRPr/>
            </a:p>
          </p:txBody>
        </p:sp>
      </p:grpSp>
      <p:pic>
        <p:nvPicPr>
          <p:cNvPr id="915" name="Obrázok"/>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58730" y="4362290"/>
            <a:ext cx="1012604" cy="1042130"/>
          </a:xfrm>
          <a:prstGeom prst="rect">
            <a:avLst/>
          </a:prstGeom>
          <a:ln w="12700">
            <a:miter lim="400000"/>
          </a:ln>
        </p:spPr>
      </p:pic>
      <p:pic>
        <p:nvPicPr>
          <p:cNvPr id="2" name="Obrázok">
            <a:extLst>
              <a:ext uri="{FF2B5EF4-FFF2-40B4-BE49-F238E27FC236}">
                <a16:creationId xmlns:a16="http://schemas.microsoft.com/office/drawing/2014/main" id="{C499E23B-D50B-5B54-85D6-AED43CAB28A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58730" y="6694511"/>
            <a:ext cx="1012604" cy="1042130"/>
          </a:xfrm>
          <a:prstGeom prst="rect">
            <a:avLst/>
          </a:prstGeom>
          <a:ln w="12700">
            <a:miter lim="400000"/>
          </a:ln>
        </p:spPr>
      </p:pic>
      <p:pic>
        <p:nvPicPr>
          <p:cNvPr id="3" name="Obrázok">
            <a:extLst>
              <a:ext uri="{FF2B5EF4-FFF2-40B4-BE49-F238E27FC236}">
                <a16:creationId xmlns:a16="http://schemas.microsoft.com/office/drawing/2014/main" id="{BAA3F8D6-5DDD-3F96-E644-F690BDBA83F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58730" y="9108792"/>
            <a:ext cx="1012604" cy="1042130"/>
          </a:xfrm>
          <a:prstGeom prst="rect">
            <a:avLst/>
          </a:prstGeom>
          <a:ln w="12700">
            <a:miter lim="400000"/>
          </a:ln>
        </p:spPr>
      </p:pic>
      <p:pic>
        <p:nvPicPr>
          <p:cNvPr id="4" name="Obrázok">
            <a:extLst>
              <a:ext uri="{FF2B5EF4-FFF2-40B4-BE49-F238E27FC236}">
                <a16:creationId xmlns:a16="http://schemas.microsoft.com/office/drawing/2014/main" id="{24063C95-1162-16BC-342A-62D8DC02BC2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58730" y="11493183"/>
            <a:ext cx="1012604" cy="1042130"/>
          </a:xfrm>
          <a:prstGeom prst="rect">
            <a:avLst/>
          </a:prstGeom>
          <a:ln w="12700">
            <a:miter lim="400000"/>
          </a:ln>
        </p:spPr>
      </p:pic>
      <p:grpSp>
        <p:nvGrpSpPr>
          <p:cNvPr id="5" name="Group 4">
            <a:extLst>
              <a:ext uri="{FF2B5EF4-FFF2-40B4-BE49-F238E27FC236}">
                <a16:creationId xmlns:a16="http://schemas.microsoft.com/office/drawing/2014/main" id="{5A84447F-396B-D29B-17B7-2E5FD0E9BB3D}"/>
              </a:ext>
            </a:extLst>
          </p:cNvPr>
          <p:cNvGrpSpPr/>
          <p:nvPr/>
        </p:nvGrpSpPr>
        <p:grpSpPr>
          <a:xfrm>
            <a:off x="23877237" y="0"/>
            <a:ext cx="497139" cy="12001499"/>
            <a:chOff x="624473" y="0"/>
            <a:chExt cx="497139" cy="12001499"/>
          </a:xfrm>
          <a:solidFill>
            <a:srgbClr val="EA4663"/>
          </a:solidFill>
        </p:grpSpPr>
        <p:sp>
          <p:nvSpPr>
            <p:cNvPr id="6" name="Rectangle 5">
              <a:extLst>
                <a:ext uri="{FF2B5EF4-FFF2-40B4-BE49-F238E27FC236}">
                  <a16:creationId xmlns:a16="http://schemas.microsoft.com/office/drawing/2014/main" id="{1D44AC66-2DFA-A66A-5F11-D3423AD829FA}"/>
                </a:ext>
              </a:extLst>
            </p:cNvPr>
            <p:cNvSpPr/>
            <p:nvPr/>
          </p:nvSpPr>
          <p:spPr>
            <a:xfrm rot="16200000" flipV="1">
              <a:off x="15793" y="608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 name="Rectangle 6">
              <a:extLst>
                <a:ext uri="{FF2B5EF4-FFF2-40B4-BE49-F238E27FC236}">
                  <a16:creationId xmlns:a16="http://schemas.microsoft.com/office/drawing/2014/main" id="{68B0F299-5853-8F97-1DEA-4D574B0207E4}"/>
                </a:ext>
              </a:extLst>
            </p:cNvPr>
            <p:cNvSpPr/>
            <p:nvPr/>
          </p:nvSpPr>
          <p:spPr>
            <a:xfrm rot="16200000" flipV="1">
              <a:off x="15793" y="4037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8" name="Rectangle 7">
              <a:extLst>
                <a:ext uri="{FF2B5EF4-FFF2-40B4-BE49-F238E27FC236}">
                  <a16:creationId xmlns:a16="http://schemas.microsoft.com/office/drawing/2014/main" id="{5B20BAE0-4FAF-DF16-3BDD-E285383A4BCF}"/>
                </a:ext>
              </a:extLst>
            </p:cNvPr>
            <p:cNvSpPr/>
            <p:nvPr/>
          </p:nvSpPr>
          <p:spPr>
            <a:xfrm rot="16200000" flipV="1">
              <a:off x="15793" y="7466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9" name="Rectangle 8">
              <a:extLst>
                <a:ext uri="{FF2B5EF4-FFF2-40B4-BE49-F238E27FC236}">
                  <a16:creationId xmlns:a16="http://schemas.microsoft.com/office/drawing/2014/main" id="{8FD65D93-6101-3C30-70CE-61B38745EAD8}"/>
                </a:ext>
              </a:extLst>
            </p:cNvPr>
            <p:cNvSpPr/>
            <p:nvPr/>
          </p:nvSpPr>
          <p:spPr>
            <a:xfrm rot="16200000" flipV="1">
              <a:off x="15793" y="10895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
        <p:nvSpPr>
          <p:cNvPr id="10" name="Visio 2020">
            <a:extLst>
              <a:ext uri="{FF2B5EF4-FFF2-40B4-BE49-F238E27FC236}">
                <a16:creationId xmlns:a16="http://schemas.microsoft.com/office/drawing/2014/main" id="{5BC86214-E1B9-3DAD-A4C3-332C9A2A5C11}"/>
              </a:ext>
            </a:extLst>
          </p:cNvPr>
          <p:cNvSpPr txBox="1"/>
          <p:nvPr/>
        </p:nvSpPr>
        <p:spPr>
          <a:xfrm>
            <a:off x="2557761" y="2316541"/>
            <a:ext cx="4605039" cy="16588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algn="l">
              <a:lnSpc>
                <a:spcPct val="80000"/>
              </a:lnSpc>
              <a:defRPr sz="4000" b="0">
                <a:solidFill>
                  <a:srgbClr val="B42F51"/>
                </a:solidFill>
                <a:latin typeface="+mn-lt"/>
                <a:ea typeface="+mn-ea"/>
                <a:cs typeface="+mn-cs"/>
                <a:sym typeface="Everett Light"/>
              </a:defRPr>
            </a:lvl1pPr>
          </a:lstStyle>
          <a:p>
            <a:pPr>
              <a:lnSpc>
                <a:spcPct val="100000"/>
              </a:lnSpc>
            </a:pPr>
            <a:r>
              <a:rPr lang="sk-SK" dirty="0">
                <a:solidFill>
                  <a:srgbClr val="EA4663"/>
                </a:solidFill>
                <a:latin typeface="TWK Everett" panose="020B0204000000000000" pitchFamily="34" charset="77"/>
              </a:rPr>
              <a:t>CIJ </a:t>
            </a:r>
            <a:r>
              <a:rPr lang="sk-SK" dirty="0" err="1">
                <a:solidFill>
                  <a:srgbClr val="EA4663"/>
                </a:solidFill>
                <a:latin typeface="TWK Everett" panose="020B0204000000000000" pitchFamily="34" charset="77"/>
              </a:rPr>
              <a:t>Awards</a:t>
            </a:r>
            <a:r>
              <a:rPr lang="sk-SK" dirty="0">
                <a:solidFill>
                  <a:srgbClr val="EA4663"/>
                </a:solidFill>
                <a:latin typeface="TWK Everett" panose="020B0204000000000000" pitchFamily="34" charset="77"/>
              </a:rPr>
              <a:t> 2022</a:t>
            </a:r>
            <a:endParaRPr dirty="0">
              <a:solidFill>
                <a:srgbClr val="EA4663"/>
              </a:solidFill>
              <a:latin typeface="TWK Everett" panose="020B0204000000000000" pitchFamily="34" charset="77"/>
            </a:endParaRPr>
          </a:p>
        </p:txBody>
      </p:sp>
      <p:sp>
        <p:nvSpPr>
          <p:cNvPr id="11" name="Award of Eurostav Journal">
            <a:extLst>
              <a:ext uri="{FF2B5EF4-FFF2-40B4-BE49-F238E27FC236}">
                <a16:creationId xmlns:a16="http://schemas.microsoft.com/office/drawing/2014/main" id="{F937D58C-E898-3702-5054-6949C5A8CD89}"/>
              </a:ext>
            </a:extLst>
          </p:cNvPr>
          <p:cNvSpPr txBox="1"/>
          <p:nvPr/>
        </p:nvSpPr>
        <p:spPr>
          <a:xfrm>
            <a:off x="8807319" y="2329652"/>
            <a:ext cx="5088177" cy="1393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lvl1pPr algn="l">
              <a:lnSpc>
                <a:spcPct val="110000"/>
              </a:lnSpc>
              <a:defRPr sz="2500" b="0">
                <a:solidFill>
                  <a:srgbClr val="4E4C50"/>
                </a:solidFill>
                <a:latin typeface="Everett Regular"/>
                <a:ea typeface="Everett Regular"/>
                <a:cs typeface="Everett Regular"/>
                <a:sym typeface="Everett Regular"/>
              </a:defRPr>
            </a:lvl1pPr>
          </a:lstStyle>
          <a:p>
            <a:r>
              <a:rPr lang="sk-SK" dirty="0">
                <a:solidFill>
                  <a:srgbClr val="190D19"/>
                </a:solidFill>
                <a:latin typeface="TWK Everett Light" panose="020B0204000000000000" pitchFamily="34" charset="77"/>
              </a:rPr>
              <a:t>Best </a:t>
            </a:r>
            <a:r>
              <a:rPr lang="sk-SK" dirty="0" err="1">
                <a:solidFill>
                  <a:srgbClr val="190D19"/>
                </a:solidFill>
                <a:latin typeface="TWK Everett Light" panose="020B0204000000000000" pitchFamily="34" charset="77"/>
              </a:rPr>
              <a:t>office</a:t>
            </a:r>
            <a:r>
              <a:rPr lang="sk-SK" dirty="0">
                <a:solidFill>
                  <a:srgbClr val="190D19"/>
                </a:solidFill>
                <a:latin typeface="TWK Everett Light" panose="020B0204000000000000" pitchFamily="34" charset="77"/>
              </a:rPr>
              <a:t> development</a:t>
            </a:r>
          </a:p>
          <a:p>
            <a:r>
              <a:rPr lang="sk-SK" dirty="0">
                <a:solidFill>
                  <a:srgbClr val="190D19"/>
                </a:solidFill>
                <a:latin typeface="TWK Everett Light" panose="020B0204000000000000" pitchFamily="34" charset="77"/>
              </a:rPr>
              <a:t>Best new </a:t>
            </a:r>
            <a:r>
              <a:rPr lang="sk-SK" dirty="0" err="1">
                <a:solidFill>
                  <a:srgbClr val="190D19"/>
                </a:solidFill>
                <a:latin typeface="TWK Everett Light" panose="020B0204000000000000" pitchFamily="34" charset="77"/>
              </a:rPr>
              <a:t>office</a:t>
            </a:r>
            <a:r>
              <a:rPr lang="sk-SK" dirty="0">
                <a:solidFill>
                  <a:srgbClr val="190D19"/>
                </a:solidFill>
                <a:latin typeface="TWK Everett Light" panose="020B0204000000000000" pitchFamily="34" charset="77"/>
              </a:rPr>
              <a:t> </a:t>
            </a:r>
            <a:r>
              <a:rPr lang="sk-SK" dirty="0" err="1">
                <a:solidFill>
                  <a:srgbClr val="190D19"/>
                </a:solidFill>
                <a:latin typeface="TWK Everett Light" panose="020B0204000000000000" pitchFamily="34" charset="77"/>
              </a:rPr>
              <a:t>tenant</a:t>
            </a:r>
            <a:r>
              <a:rPr lang="sk-SK" dirty="0">
                <a:solidFill>
                  <a:srgbClr val="190D19"/>
                </a:solidFill>
                <a:latin typeface="TWK Everett Light" panose="020B0204000000000000" pitchFamily="34" charset="77"/>
              </a:rPr>
              <a:t> </a:t>
            </a:r>
            <a:r>
              <a:rPr lang="sk-SK" dirty="0" err="1">
                <a:solidFill>
                  <a:srgbClr val="190D19"/>
                </a:solidFill>
                <a:latin typeface="TWK Everett Light" panose="020B0204000000000000" pitchFamily="34" charset="77"/>
              </a:rPr>
              <a:t>lease</a:t>
            </a:r>
            <a:r>
              <a:rPr lang="sk-SK" dirty="0">
                <a:solidFill>
                  <a:srgbClr val="190D19"/>
                </a:solidFill>
                <a:latin typeface="TWK Everett Light" panose="020B0204000000000000" pitchFamily="34" charset="77"/>
              </a:rPr>
              <a:t> </a:t>
            </a:r>
            <a:r>
              <a:rPr lang="sk-SK" dirty="0" err="1">
                <a:solidFill>
                  <a:srgbClr val="190D19"/>
                </a:solidFill>
                <a:latin typeface="TWK Everett Light" panose="020B0204000000000000" pitchFamily="34" charset="77"/>
              </a:rPr>
              <a:t>transaction</a:t>
            </a:r>
            <a:endParaRPr dirty="0">
              <a:solidFill>
                <a:srgbClr val="190D19"/>
              </a:solidFill>
              <a:latin typeface="TWK Everett Light" panose="020B0204000000000000" pitchFamily="34" charset="77"/>
            </a:endParaRPr>
          </a:p>
        </p:txBody>
      </p:sp>
      <p:pic>
        <p:nvPicPr>
          <p:cNvPr id="12" name="Obrázok">
            <a:extLst>
              <a:ext uri="{FF2B5EF4-FFF2-40B4-BE49-F238E27FC236}">
                <a16:creationId xmlns:a16="http://schemas.microsoft.com/office/drawing/2014/main" id="{00466B6C-AE77-1614-8D68-3034DB95FB2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20630" y="2356450"/>
            <a:ext cx="1012604" cy="1042130"/>
          </a:xfrm>
          <a:prstGeom prst="rect">
            <a:avLst/>
          </a:prstGeom>
          <a:ln w="12700">
            <a:miter lim="400000"/>
          </a:ln>
        </p:spPr>
      </p:pic>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rgbClr val="F4EEEE"/>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D9C929-3EBD-E1F4-FE8F-8FC02BDF41B3}"/>
              </a:ext>
            </a:extLst>
          </p:cNvPr>
          <p:cNvSpPr/>
          <p:nvPr/>
        </p:nvSpPr>
        <p:spPr>
          <a:xfrm rot="8760177">
            <a:off x="13669099" y="744369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K"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10C8392E-41D4-FD41-3841-9B457680519C}"/>
              </a:ext>
            </a:extLst>
          </p:cNvPr>
          <p:cNvSpPr/>
          <p:nvPr/>
        </p:nvSpPr>
        <p:spPr>
          <a:xfrm rot="21553374">
            <a:off x="16260699" y="418786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K"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4C6C83AC-3FE5-292C-A302-BE5199BC7B48}"/>
              </a:ext>
            </a:extLst>
          </p:cNvPr>
          <p:cNvSpPr/>
          <p:nvPr/>
        </p:nvSpPr>
        <p:spPr>
          <a:xfrm rot="4697179">
            <a:off x="20589489" y="5872678"/>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K"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11464DB8-CF4A-D827-BA9B-457D9B29C8B5}"/>
              </a:ext>
            </a:extLst>
          </p:cNvPr>
          <p:cNvSpPr/>
          <p:nvPr/>
        </p:nvSpPr>
        <p:spPr>
          <a:xfrm rot="19445612">
            <a:off x="20122472" y="799559"/>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K"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D51A48A3-96E3-492E-FDD1-E9B0C1919810}"/>
              </a:ext>
            </a:extLst>
          </p:cNvPr>
          <p:cNvSpPr/>
          <p:nvPr/>
        </p:nvSpPr>
        <p:spPr>
          <a:xfrm rot="5565842">
            <a:off x="16050244" y="-94066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K"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DFF9AE26-6B42-1B5C-A227-91307D2C1B45}"/>
              </a:ext>
            </a:extLst>
          </p:cNvPr>
          <p:cNvSpPr/>
          <p:nvPr/>
        </p:nvSpPr>
        <p:spPr>
          <a:xfrm rot="759852">
            <a:off x="21846540" y="12382225"/>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K"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7FAB6141-E576-C38F-8CEB-A97DAC166B0C}"/>
              </a:ext>
            </a:extLst>
          </p:cNvPr>
          <p:cNvSpPr/>
          <p:nvPr/>
        </p:nvSpPr>
        <p:spPr>
          <a:xfrm rot="6375293">
            <a:off x="16749491" y="1006799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K"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E41E78FE-59DD-D8B3-B87F-6DE5F1449E4C}"/>
              </a:ext>
            </a:extLst>
          </p:cNvPr>
          <p:cNvPicPr>
            <a:picLocks noChangeAspect="1"/>
          </p:cNvPicPr>
          <p:nvPr/>
        </p:nvPicPr>
        <p:blipFill>
          <a:blip r:embed="rId2"/>
          <a:stretch>
            <a:fillRect/>
          </a:stretch>
        </p:blipFill>
        <p:spPr>
          <a:xfrm>
            <a:off x="753035" y="12228077"/>
            <a:ext cx="3953436" cy="787822"/>
          </a:xfrm>
          <a:prstGeom prst="rect">
            <a:avLst/>
          </a:prstGeom>
        </p:spPr>
      </p:pic>
      <p:sp>
        <p:nvSpPr>
          <p:cNvPr id="9" name="Martin Marko…">
            <a:extLst>
              <a:ext uri="{FF2B5EF4-FFF2-40B4-BE49-F238E27FC236}">
                <a16:creationId xmlns:a16="http://schemas.microsoft.com/office/drawing/2014/main" id="{D4C1D2A6-38C9-197E-AE79-B60C96DD0122}"/>
              </a:ext>
            </a:extLst>
          </p:cNvPr>
          <p:cNvSpPr txBox="1"/>
          <p:nvPr/>
        </p:nvSpPr>
        <p:spPr>
          <a:xfrm>
            <a:off x="631038" y="5200651"/>
            <a:ext cx="6992903" cy="20832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p>
            <a:pPr algn="l">
              <a:defRPr sz="3000" b="0">
                <a:solidFill>
                  <a:srgbClr val="FFFFFF"/>
                </a:solidFill>
                <a:latin typeface="Everett Regular"/>
                <a:ea typeface="Everett Regular"/>
                <a:cs typeface="Everett Regular"/>
                <a:sym typeface="Everett Regular"/>
              </a:defRPr>
            </a:pPr>
            <a:r>
              <a:rPr lang="sk-SK" b="0" dirty="0">
                <a:solidFill>
                  <a:srgbClr val="1A0F19"/>
                </a:solidFill>
                <a:latin typeface="TWK Everett Light" panose="020B0204000000000000" pitchFamily="34" charset="77"/>
              </a:rPr>
              <a:t>Ing. Jožko Mrkvička</a:t>
            </a:r>
            <a:endParaRPr b="0" dirty="0">
              <a:solidFill>
                <a:srgbClr val="1A0F19"/>
              </a:solidFill>
              <a:latin typeface="TWK Everett Light" panose="020B0204000000000000" pitchFamily="34" charset="77"/>
            </a:endParaRPr>
          </a:p>
          <a:p>
            <a:pPr algn="l">
              <a:defRPr sz="3000" b="0">
                <a:solidFill>
                  <a:srgbClr val="FFFFFF"/>
                </a:solidFill>
                <a:latin typeface="+mn-lt"/>
                <a:ea typeface="+mn-ea"/>
                <a:cs typeface="+mn-cs"/>
                <a:sym typeface="Everett Light"/>
              </a:defRPr>
            </a:pPr>
            <a:r>
              <a:rPr lang="sk-SK" b="0" dirty="0" err="1">
                <a:solidFill>
                  <a:srgbClr val="1A0F19"/>
                </a:solidFill>
                <a:latin typeface="TWK Everett Light" panose="020B0204000000000000" pitchFamily="34" charset="77"/>
              </a:rPr>
              <a:t>Wellbeing</a:t>
            </a:r>
            <a:r>
              <a:rPr lang="sk-SK" b="0" dirty="0">
                <a:solidFill>
                  <a:srgbClr val="1A0F19"/>
                </a:solidFill>
                <a:latin typeface="TWK Everett Light" panose="020B0204000000000000" pitchFamily="34" charset="77"/>
              </a:rPr>
              <a:t> manager</a:t>
            </a:r>
            <a:br>
              <a:rPr b="0" dirty="0">
                <a:solidFill>
                  <a:srgbClr val="1A0F19"/>
                </a:solidFill>
                <a:latin typeface="TWK Everett Light" panose="020B0204000000000000" pitchFamily="34" charset="77"/>
              </a:rPr>
            </a:br>
            <a:r>
              <a:rPr b="0" dirty="0">
                <a:solidFill>
                  <a:srgbClr val="1A0F19"/>
                </a:solidFill>
                <a:latin typeface="TWK Everett Light" panose="020B0204000000000000" pitchFamily="34" charset="77"/>
              </a:rPr>
              <a:t>+421 90</a:t>
            </a:r>
            <a:r>
              <a:rPr lang="sk-SK" b="0" dirty="0">
                <a:solidFill>
                  <a:srgbClr val="1A0F19"/>
                </a:solidFill>
                <a:latin typeface="TWK Everett Light" panose="020B0204000000000000" pitchFamily="34" charset="77"/>
              </a:rPr>
              <a:t>3</a:t>
            </a:r>
            <a:r>
              <a:rPr b="0" dirty="0">
                <a:solidFill>
                  <a:srgbClr val="1A0F19"/>
                </a:solidFill>
                <a:latin typeface="TWK Everett Light" panose="020B0204000000000000" pitchFamily="34" charset="77"/>
              </a:rPr>
              <a:t> </a:t>
            </a:r>
            <a:r>
              <a:rPr lang="sk-SK" b="0" dirty="0">
                <a:solidFill>
                  <a:srgbClr val="1A0F19"/>
                </a:solidFill>
                <a:latin typeface="TWK Everett Light" panose="020B0204000000000000" pitchFamily="34" charset="77"/>
              </a:rPr>
              <a:t>123</a:t>
            </a:r>
            <a:r>
              <a:rPr b="0" dirty="0">
                <a:solidFill>
                  <a:srgbClr val="1A0F19"/>
                </a:solidFill>
                <a:latin typeface="TWK Everett Light" panose="020B0204000000000000" pitchFamily="34" charset="77"/>
              </a:rPr>
              <a:t> </a:t>
            </a:r>
            <a:r>
              <a:rPr lang="sk-SK" b="0" dirty="0">
                <a:solidFill>
                  <a:srgbClr val="1A0F19"/>
                </a:solidFill>
                <a:latin typeface="TWK Everett Light" panose="020B0204000000000000" pitchFamily="34" charset="77"/>
              </a:rPr>
              <a:t>123</a:t>
            </a:r>
            <a:r>
              <a:rPr b="0" dirty="0">
                <a:solidFill>
                  <a:srgbClr val="1A0F19"/>
                </a:solidFill>
                <a:latin typeface="TWK Everett Light" panose="020B0204000000000000" pitchFamily="34" charset="77"/>
              </a:rPr>
              <a:t> </a:t>
            </a:r>
            <a:r>
              <a:rPr lang="sk-SK" b="0" dirty="0" err="1">
                <a:solidFill>
                  <a:srgbClr val="1A0F19"/>
                </a:solidFill>
                <a:latin typeface="TWK Everett Light" panose="020B0204000000000000" pitchFamily="34" charset="77"/>
              </a:rPr>
              <a:t>jozko</a:t>
            </a:r>
            <a:r>
              <a:rPr b="0" dirty="0">
                <a:solidFill>
                  <a:srgbClr val="1A0F19"/>
                </a:solidFill>
                <a:latin typeface="TWK Everett Light" panose="020B0204000000000000" pitchFamily="34" charset="77"/>
              </a:rPr>
              <a:t>.</a:t>
            </a:r>
            <a:r>
              <a:rPr lang="sk-SK" dirty="0" err="1">
                <a:solidFill>
                  <a:srgbClr val="1A0F19"/>
                </a:solidFill>
                <a:latin typeface="TWK Everett Light" panose="020B0204000000000000" pitchFamily="34" charset="77"/>
              </a:rPr>
              <a:t>mrkvicka</a:t>
            </a:r>
            <a:r>
              <a:rPr b="0" dirty="0">
                <a:solidFill>
                  <a:srgbClr val="1A0F19"/>
                </a:solidFill>
                <a:latin typeface="TWK Everett Light" panose="020B0204000000000000" pitchFamily="34" charset="77"/>
              </a:rPr>
              <a:t>@immocap.sk</a:t>
            </a:r>
          </a:p>
        </p:txBody>
      </p:sp>
      <p:sp>
        <p:nvSpPr>
          <p:cNvPr id="11" name="Immocap Group, a.s.…">
            <a:extLst>
              <a:ext uri="{FF2B5EF4-FFF2-40B4-BE49-F238E27FC236}">
                <a16:creationId xmlns:a16="http://schemas.microsoft.com/office/drawing/2014/main" id="{10FAFEDF-BE62-4C55-0133-EE981B8D5878}"/>
              </a:ext>
            </a:extLst>
          </p:cNvPr>
          <p:cNvSpPr txBox="1"/>
          <p:nvPr/>
        </p:nvSpPr>
        <p:spPr>
          <a:xfrm>
            <a:off x="631038" y="7683199"/>
            <a:ext cx="6110588" cy="299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p>
            <a:pPr algn="l">
              <a:defRPr sz="3000" b="0">
                <a:solidFill>
                  <a:srgbClr val="FFFFFF"/>
                </a:solidFill>
                <a:latin typeface="Everett Medium"/>
                <a:ea typeface="Everett Medium"/>
                <a:cs typeface="Everett Medium"/>
                <a:sym typeface="Everett Medium"/>
              </a:defRPr>
            </a:pPr>
            <a:r>
              <a:rPr b="1" dirty="0">
                <a:solidFill>
                  <a:srgbClr val="EA4663"/>
                </a:solidFill>
                <a:latin typeface="TWK Everett Light" panose="020B0204000000000000" pitchFamily="34" charset="77"/>
              </a:rPr>
              <a:t>Immocap, </a:t>
            </a:r>
            <a:r>
              <a:rPr b="1" dirty="0" err="1">
                <a:solidFill>
                  <a:srgbClr val="EA4663"/>
                </a:solidFill>
                <a:latin typeface="TWK Everett Light" panose="020B0204000000000000" pitchFamily="34" charset="77"/>
              </a:rPr>
              <a:t>a.s.</a:t>
            </a:r>
            <a:r>
              <a:rPr b="1" dirty="0">
                <a:solidFill>
                  <a:srgbClr val="EA4663"/>
                </a:solidFill>
                <a:latin typeface="TWK Everett Light" panose="020B0204000000000000" pitchFamily="34" charset="77"/>
              </a:rPr>
              <a:t> </a:t>
            </a:r>
          </a:p>
          <a:p>
            <a:pPr algn="l">
              <a:defRPr sz="3000" b="0">
                <a:solidFill>
                  <a:srgbClr val="FFFFFF"/>
                </a:solidFill>
                <a:latin typeface="+mn-lt"/>
                <a:ea typeface="+mn-ea"/>
                <a:cs typeface="+mn-cs"/>
                <a:sym typeface="Everett Light"/>
              </a:defRPr>
            </a:pPr>
            <a:r>
              <a:rPr b="1" dirty="0">
                <a:solidFill>
                  <a:srgbClr val="EA4663"/>
                </a:solidFill>
                <a:latin typeface="TWK Everett Light" panose="020B0204000000000000" pitchFamily="34" charset="77"/>
              </a:rPr>
              <a:t>Bratislava Business Centre V </a:t>
            </a:r>
            <a:r>
              <a:rPr b="1" dirty="0" err="1">
                <a:solidFill>
                  <a:srgbClr val="EA4663"/>
                </a:solidFill>
                <a:latin typeface="TWK Everett Light" panose="020B0204000000000000" pitchFamily="34" charset="77"/>
              </a:rPr>
              <a:t>Plynárenská</a:t>
            </a:r>
            <a:r>
              <a:rPr b="1" dirty="0">
                <a:solidFill>
                  <a:srgbClr val="EA4663"/>
                </a:solidFill>
                <a:latin typeface="TWK Everett Light" panose="020B0204000000000000" pitchFamily="34" charset="77"/>
              </a:rPr>
              <a:t> 7/C </a:t>
            </a:r>
          </a:p>
          <a:p>
            <a:pPr algn="l">
              <a:defRPr sz="3000" b="0">
                <a:solidFill>
                  <a:srgbClr val="FFFFFF"/>
                </a:solidFill>
                <a:latin typeface="+mn-lt"/>
                <a:ea typeface="+mn-ea"/>
                <a:cs typeface="+mn-cs"/>
                <a:sym typeface="Everett Light"/>
              </a:defRPr>
            </a:pPr>
            <a:r>
              <a:rPr b="1" dirty="0">
                <a:solidFill>
                  <a:srgbClr val="EA4663"/>
                </a:solidFill>
                <a:latin typeface="TWK Everett Light" panose="020B0204000000000000" pitchFamily="34" charset="77"/>
              </a:rPr>
              <a:t>821 09 Bratislava </a:t>
            </a:r>
          </a:p>
          <a:p>
            <a:pPr algn="l">
              <a:defRPr sz="3000" b="0">
                <a:solidFill>
                  <a:srgbClr val="FFFFFF"/>
                </a:solidFill>
                <a:latin typeface="+mn-lt"/>
                <a:ea typeface="+mn-ea"/>
                <a:cs typeface="+mn-cs"/>
                <a:sym typeface="Everett Light"/>
              </a:defRPr>
            </a:pPr>
            <a:r>
              <a:rPr b="1" dirty="0">
                <a:solidFill>
                  <a:srgbClr val="EA4663"/>
                </a:solidFill>
                <a:latin typeface="TWK Everett Light" panose="020B0204000000000000" pitchFamily="34" charset="77"/>
              </a:rPr>
              <a:t>Slovak Republic</a:t>
            </a:r>
          </a:p>
        </p:txBody>
      </p:sp>
      <p:sp>
        <p:nvSpPr>
          <p:cNvPr id="12" name="Title 2">
            <a:extLst>
              <a:ext uri="{FF2B5EF4-FFF2-40B4-BE49-F238E27FC236}">
                <a16:creationId xmlns:a16="http://schemas.microsoft.com/office/drawing/2014/main" id="{043CA371-F58B-227B-BE02-F69485C6BABF}"/>
              </a:ext>
            </a:extLst>
          </p:cNvPr>
          <p:cNvSpPr>
            <a:spLocks noGrp="1"/>
          </p:cNvSpPr>
          <p:nvPr>
            <p:ph type="title"/>
          </p:nvPr>
        </p:nvSpPr>
        <p:spPr>
          <a:xfrm>
            <a:off x="631038" y="730250"/>
            <a:ext cx="21031200" cy="2651125"/>
          </a:xfrm>
        </p:spPr>
        <p:txBody>
          <a:bodyPr>
            <a:normAutofit fontScale="90000"/>
          </a:bodyPr>
          <a:lstStyle/>
          <a:p>
            <a:r>
              <a:rPr lang="en-SK" sz="19000" dirty="0">
                <a:solidFill>
                  <a:schemeClr val="tx1"/>
                </a:solidFill>
              </a:rPr>
              <a:t>Thank you!</a:t>
            </a:r>
          </a:p>
        </p:txBody>
      </p:sp>
    </p:spTree>
    <p:extLst>
      <p:ext uri="{BB962C8B-B14F-4D97-AF65-F5344CB8AC3E}">
        <p14:creationId xmlns:p14="http://schemas.microsoft.com/office/powerpoint/2010/main" val="425647689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 name="Disclaimer"/>
          <p:cNvSpPr txBox="1">
            <a:spLocks noGrp="1"/>
          </p:cNvSpPr>
          <p:nvPr>
            <p:ph type="body" sz="quarter" idx="22"/>
          </p:nvPr>
        </p:nvSpPr>
        <p:spPr>
          <a:xfrm>
            <a:off x="809260" y="951577"/>
            <a:ext cx="11715720" cy="1200329"/>
          </a:xfrm>
          <a:prstGeom prst="rect">
            <a:avLst/>
          </a:prstGeom>
        </p:spPr>
        <p:txBody>
          <a:bodyPr>
            <a:normAutofit/>
          </a:bodyPr>
          <a:lstStyle>
            <a:lvl1pPr>
              <a:lnSpc>
                <a:spcPct val="100000"/>
              </a:lnSpc>
            </a:lvl1pPr>
          </a:lstStyle>
          <a:p>
            <a:r>
              <a:rPr sz="7200" dirty="0">
                <a:solidFill>
                  <a:srgbClr val="EA4663"/>
                </a:solidFill>
                <a:latin typeface="TWK Everett Light" panose="020B0204000000000000" pitchFamily="34" charset="77"/>
              </a:rPr>
              <a:t>Disclaimer</a:t>
            </a:r>
          </a:p>
        </p:txBody>
      </p:sp>
      <p:sp>
        <p:nvSpPr>
          <p:cNvPr id="448" name="The information provided is confidential, for personal use and for informational purposes only, subject to change without notice.…"/>
          <p:cNvSpPr txBox="1">
            <a:spLocks noGrp="1"/>
          </p:cNvSpPr>
          <p:nvPr>
            <p:ph type="body" sz="quarter" idx="23"/>
          </p:nvPr>
        </p:nvSpPr>
        <p:spPr>
          <a:xfrm>
            <a:off x="8684051" y="1136472"/>
            <a:ext cx="6934201" cy="5197421"/>
          </a:xfrm>
          <a:prstGeom prst="rect">
            <a:avLst/>
          </a:prstGeom>
        </p:spPr>
        <p:txBody>
          <a:bodyPr/>
          <a:lstStyle/>
          <a:p>
            <a:pPr marL="0" indent="0" defTabSz="457200">
              <a:lnSpc>
                <a:spcPct val="120000"/>
              </a:lnSpc>
              <a:spcBef>
                <a:spcPts val="200"/>
              </a:spcBef>
              <a:buSzTx/>
              <a:buFont typeface="Arial"/>
              <a:buNone/>
              <a:defRPr sz="2500">
                <a:solidFill>
                  <a:srgbClr val="4E4C50"/>
                </a:solidFill>
                <a:latin typeface="Everett Regular"/>
                <a:ea typeface="Everett Regular"/>
                <a:cs typeface="Everett Regular"/>
                <a:sym typeface="Everett Regular"/>
              </a:defRPr>
            </a:pPr>
            <a:r>
              <a:rPr dirty="0">
                <a:latin typeface="TWK Everett Light" panose="020B0204000000000000" pitchFamily="34" charset="77"/>
              </a:rPr>
              <a:t>The information provided is confidential, for personal use and for informational purposes only, subject to change without notice. </a:t>
            </a:r>
          </a:p>
          <a:p>
            <a:pPr marL="0" indent="0" defTabSz="457200">
              <a:lnSpc>
                <a:spcPct val="120000"/>
              </a:lnSpc>
              <a:spcBef>
                <a:spcPts val="200"/>
              </a:spcBef>
              <a:buSzTx/>
              <a:buFont typeface="Arial"/>
              <a:buNone/>
              <a:defRPr sz="2500">
                <a:solidFill>
                  <a:srgbClr val="4E4C50"/>
                </a:solidFill>
                <a:latin typeface="Everett Regular"/>
                <a:ea typeface="Everett Regular"/>
                <a:cs typeface="Everett Regular"/>
                <a:sym typeface="Everett Regular"/>
              </a:defRPr>
            </a:pPr>
            <a:r>
              <a:rPr dirty="0">
                <a:latin typeface="TWK Everett Light" panose="020B0204000000000000" pitchFamily="34" charset="77"/>
              </a:rPr>
              <a:t>No information herein constitutes a solicitation or invitation to make an offer or offer, or recommendation, to buy or sell any Shares or other investment instruments, to effect any transactions, or to conclude any legal act of any kind whatsoever.</a:t>
            </a:r>
          </a:p>
        </p:txBody>
      </p:sp>
      <p:sp>
        <p:nvSpPr>
          <p:cNvPr id="449" name="Nothing contained herein constitutes financial, legal, tax or other advice, nor should any investment or any other decisions be made solely based on the information set out herein. You should obtain advice from a qualified expert before making any invest"/>
          <p:cNvSpPr txBox="1">
            <a:spLocks noGrp="1"/>
          </p:cNvSpPr>
          <p:nvPr>
            <p:ph type="body" sz="quarter" idx="24"/>
          </p:nvPr>
        </p:nvSpPr>
        <p:spPr>
          <a:xfrm>
            <a:off x="16561728" y="1136472"/>
            <a:ext cx="6934201" cy="5197421"/>
          </a:xfrm>
          <a:prstGeom prst="rect">
            <a:avLst/>
          </a:prstGeom>
        </p:spPr>
        <p:txBody>
          <a:bodyPr/>
          <a:lstStyle>
            <a:lvl1pPr>
              <a:lnSpc>
                <a:spcPct val="120000"/>
              </a:lnSpc>
            </a:lvl1pPr>
          </a:lstStyle>
          <a:p>
            <a:r>
              <a:rPr dirty="0">
                <a:latin typeface="TWK Everett Light" panose="020B0204000000000000" pitchFamily="34" charset="77"/>
              </a:rPr>
              <a:t>Nothing contained herein constitutes financial, legal, tax or other advice, nor should any investment or any other decisions be made solely based on the information set out herein. You should obtain advice from a qualified expert before making any investment decision. Past performance is no guarantee of and may not be indicative of future results. </a:t>
            </a:r>
          </a:p>
        </p:txBody>
      </p:sp>
      <p:sp>
        <p:nvSpPr>
          <p:cNvPr id="2" name="Rectangle 1">
            <a:extLst>
              <a:ext uri="{FF2B5EF4-FFF2-40B4-BE49-F238E27FC236}">
                <a16:creationId xmlns:a16="http://schemas.microsoft.com/office/drawing/2014/main" id="{67FA1501-C291-DF80-54D6-C493A1BF0A71}"/>
              </a:ext>
            </a:extLst>
          </p:cNvPr>
          <p:cNvSpPr/>
          <p:nvPr/>
        </p:nvSpPr>
        <p:spPr>
          <a:xfrm>
            <a:off x="0" y="6858000"/>
            <a:ext cx="24384000" cy="6858000"/>
          </a:xfrm>
          <a:prstGeom prst="rect">
            <a:avLst/>
          </a:prstGeom>
          <a:solidFill>
            <a:srgbClr val="190D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5" name="Picture 4">
            <a:extLst>
              <a:ext uri="{FF2B5EF4-FFF2-40B4-BE49-F238E27FC236}">
                <a16:creationId xmlns:a16="http://schemas.microsoft.com/office/drawing/2014/main" id="{0D41C9C5-0250-9A4A-4379-552F114C97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3289969">
            <a:off x="-953116" y="10006179"/>
            <a:ext cx="10875389" cy="6117406"/>
          </a:xfrm>
          <a:prstGeom prst="rect">
            <a:avLst/>
          </a:prstGeom>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470014"/>
        </a:solid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89E83A2F-8AAE-6D63-9D3B-E7192A50729D}"/>
              </a:ext>
            </a:extLst>
          </p:cNvPr>
          <p:cNvSpPr>
            <a:spLocks noGrp="1"/>
          </p:cNvSpPr>
          <p:nvPr>
            <p:ph type="title"/>
          </p:nvPr>
        </p:nvSpPr>
        <p:spPr>
          <a:xfrm>
            <a:off x="631038" y="926193"/>
            <a:ext cx="21031200" cy="2651125"/>
          </a:xfrm>
        </p:spPr>
        <p:txBody>
          <a:bodyPr anchor="t">
            <a:normAutofit/>
          </a:bodyPr>
          <a:lstStyle/>
          <a:p>
            <a:r>
              <a:rPr lang="en-SK" sz="15000" dirty="0"/>
              <a:t>Key facts</a:t>
            </a:r>
          </a:p>
        </p:txBody>
      </p:sp>
      <p:sp>
        <p:nvSpPr>
          <p:cNvPr id="2" name="Rectangle 1">
            <a:extLst>
              <a:ext uri="{FF2B5EF4-FFF2-40B4-BE49-F238E27FC236}">
                <a16:creationId xmlns:a16="http://schemas.microsoft.com/office/drawing/2014/main" id="{73502B3D-8DB5-4E52-6F5F-ACF72EEA425B}"/>
              </a:ext>
            </a:extLst>
          </p:cNvPr>
          <p:cNvSpPr/>
          <p:nvPr/>
        </p:nvSpPr>
        <p:spPr>
          <a:xfrm rot="9978147">
            <a:off x="13669099" y="744369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3" name="Rectangle 2">
            <a:extLst>
              <a:ext uri="{FF2B5EF4-FFF2-40B4-BE49-F238E27FC236}">
                <a16:creationId xmlns:a16="http://schemas.microsoft.com/office/drawing/2014/main" id="{D9D38854-CFCD-43FC-86BA-E9ADA843C1A4}"/>
              </a:ext>
            </a:extLst>
          </p:cNvPr>
          <p:cNvSpPr/>
          <p:nvPr/>
        </p:nvSpPr>
        <p:spPr>
          <a:xfrm rot="1171344">
            <a:off x="16260699" y="418786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4" name="Rectangle 3">
            <a:extLst>
              <a:ext uri="{FF2B5EF4-FFF2-40B4-BE49-F238E27FC236}">
                <a16:creationId xmlns:a16="http://schemas.microsoft.com/office/drawing/2014/main" id="{06B83DC2-6555-1B61-BFC2-AAEDADF3D694}"/>
              </a:ext>
            </a:extLst>
          </p:cNvPr>
          <p:cNvSpPr/>
          <p:nvPr/>
        </p:nvSpPr>
        <p:spPr>
          <a:xfrm rot="5915149">
            <a:off x="20589489" y="5872678"/>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5" name="Rectangle 4">
            <a:extLst>
              <a:ext uri="{FF2B5EF4-FFF2-40B4-BE49-F238E27FC236}">
                <a16:creationId xmlns:a16="http://schemas.microsoft.com/office/drawing/2014/main" id="{8CD36F48-807E-C6EC-BE0D-47897CAEE2E9}"/>
              </a:ext>
            </a:extLst>
          </p:cNvPr>
          <p:cNvSpPr/>
          <p:nvPr/>
        </p:nvSpPr>
        <p:spPr>
          <a:xfrm rot="20663582">
            <a:off x="20122472" y="799559"/>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6" name="Rectangle 5">
            <a:extLst>
              <a:ext uri="{FF2B5EF4-FFF2-40B4-BE49-F238E27FC236}">
                <a16:creationId xmlns:a16="http://schemas.microsoft.com/office/drawing/2014/main" id="{C68CE812-B02E-0460-96C1-018EF38AF9C5}"/>
              </a:ext>
            </a:extLst>
          </p:cNvPr>
          <p:cNvSpPr/>
          <p:nvPr/>
        </p:nvSpPr>
        <p:spPr>
          <a:xfrm rot="6783812">
            <a:off x="16050244" y="-94066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7" name="Rectangle 6">
            <a:extLst>
              <a:ext uri="{FF2B5EF4-FFF2-40B4-BE49-F238E27FC236}">
                <a16:creationId xmlns:a16="http://schemas.microsoft.com/office/drawing/2014/main" id="{144BF488-F218-387B-9087-08A54CC48243}"/>
              </a:ext>
            </a:extLst>
          </p:cNvPr>
          <p:cNvSpPr/>
          <p:nvPr/>
        </p:nvSpPr>
        <p:spPr>
          <a:xfrm rot="1977822">
            <a:off x="21846540" y="12382225"/>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8" name="Rectangle 7">
            <a:extLst>
              <a:ext uri="{FF2B5EF4-FFF2-40B4-BE49-F238E27FC236}">
                <a16:creationId xmlns:a16="http://schemas.microsoft.com/office/drawing/2014/main" id="{45938A90-8C8E-4C74-4941-4151D8B005B5}"/>
              </a:ext>
            </a:extLst>
          </p:cNvPr>
          <p:cNvSpPr/>
          <p:nvPr/>
        </p:nvSpPr>
        <p:spPr>
          <a:xfrm rot="7593263">
            <a:off x="16749491" y="1006799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pic>
        <p:nvPicPr>
          <p:cNvPr id="9" name="Picture 8">
            <a:extLst>
              <a:ext uri="{FF2B5EF4-FFF2-40B4-BE49-F238E27FC236}">
                <a16:creationId xmlns:a16="http://schemas.microsoft.com/office/drawing/2014/main" id="{CCDBF45A-DCD4-5953-0020-7BB95BE34D5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753035" y="12228852"/>
            <a:ext cx="3953436" cy="791063"/>
          </a:xfrm>
          <a:prstGeom prst="rect">
            <a:avLst/>
          </a:prstGeom>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A797B"/>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B30D9-BFB5-B5A0-2270-2FC2ADCADA11}"/>
              </a:ext>
            </a:extLst>
          </p:cNvPr>
          <p:cNvSpPr>
            <a:spLocks noGrp="1"/>
          </p:cNvSpPr>
          <p:nvPr>
            <p:ph type="title"/>
          </p:nvPr>
        </p:nvSpPr>
        <p:spPr/>
        <p:txBody>
          <a:bodyPr anchor="t">
            <a:noAutofit/>
          </a:bodyPr>
          <a:lstStyle/>
          <a:p>
            <a:r>
              <a:rPr lang="sk-SK" sz="15000" dirty="0" err="1"/>
              <a:t>Our</a:t>
            </a:r>
            <a:br>
              <a:rPr lang="en-SK" sz="15000" dirty="0"/>
            </a:br>
            <a:r>
              <a:rPr lang="en-SK" sz="15000" dirty="0"/>
              <a:t>services</a:t>
            </a:r>
          </a:p>
        </p:txBody>
      </p:sp>
      <p:sp>
        <p:nvSpPr>
          <p:cNvPr id="4" name="Rectangle 3">
            <a:extLst>
              <a:ext uri="{FF2B5EF4-FFF2-40B4-BE49-F238E27FC236}">
                <a16:creationId xmlns:a16="http://schemas.microsoft.com/office/drawing/2014/main" id="{A2A23AEE-2D55-6D1D-8074-5A0E07BB2535}"/>
              </a:ext>
            </a:extLst>
          </p:cNvPr>
          <p:cNvSpPr/>
          <p:nvPr/>
        </p:nvSpPr>
        <p:spPr>
          <a:xfrm rot="9978147">
            <a:off x="13669099" y="7443692"/>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5" name="Rectangle 4">
            <a:extLst>
              <a:ext uri="{FF2B5EF4-FFF2-40B4-BE49-F238E27FC236}">
                <a16:creationId xmlns:a16="http://schemas.microsoft.com/office/drawing/2014/main" id="{12DE7BE0-6487-606E-1089-2E7AC3210EDE}"/>
              </a:ext>
            </a:extLst>
          </p:cNvPr>
          <p:cNvSpPr/>
          <p:nvPr/>
        </p:nvSpPr>
        <p:spPr>
          <a:xfrm rot="1171344">
            <a:off x="16260699" y="4187867"/>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6" name="Rectangle 5">
            <a:extLst>
              <a:ext uri="{FF2B5EF4-FFF2-40B4-BE49-F238E27FC236}">
                <a16:creationId xmlns:a16="http://schemas.microsoft.com/office/drawing/2014/main" id="{9C6FB471-45BF-36F5-74A4-708505690839}"/>
              </a:ext>
            </a:extLst>
          </p:cNvPr>
          <p:cNvSpPr/>
          <p:nvPr/>
        </p:nvSpPr>
        <p:spPr>
          <a:xfrm rot="5915149">
            <a:off x="20589489" y="5872678"/>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7" name="Rectangle 6">
            <a:extLst>
              <a:ext uri="{FF2B5EF4-FFF2-40B4-BE49-F238E27FC236}">
                <a16:creationId xmlns:a16="http://schemas.microsoft.com/office/drawing/2014/main" id="{05E45547-D806-7091-A5B4-23F414AAC454}"/>
              </a:ext>
            </a:extLst>
          </p:cNvPr>
          <p:cNvSpPr/>
          <p:nvPr/>
        </p:nvSpPr>
        <p:spPr>
          <a:xfrm rot="20663582">
            <a:off x="20122472" y="799559"/>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8" name="Rectangle 7">
            <a:extLst>
              <a:ext uri="{FF2B5EF4-FFF2-40B4-BE49-F238E27FC236}">
                <a16:creationId xmlns:a16="http://schemas.microsoft.com/office/drawing/2014/main" id="{029144CA-2386-2E27-53CF-96FE2AC01FC7}"/>
              </a:ext>
            </a:extLst>
          </p:cNvPr>
          <p:cNvSpPr/>
          <p:nvPr/>
        </p:nvSpPr>
        <p:spPr>
          <a:xfrm rot="6783812">
            <a:off x="16050244" y="-940662"/>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9" name="Rectangle 8">
            <a:extLst>
              <a:ext uri="{FF2B5EF4-FFF2-40B4-BE49-F238E27FC236}">
                <a16:creationId xmlns:a16="http://schemas.microsoft.com/office/drawing/2014/main" id="{059B85A9-9444-4BD4-CD4C-6F8AE0015C85}"/>
              </a:ext>
            </a:extLst>
          </p:cNvPr>
          <p:cNvSpPr/>
          <p:nvPr/>
        </p:nvSpPr>
        <p:spPr>
          <a:xfrm rot="1977822">
            <a:off x="21846540" y="12382225"/>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10" name="Rectangle 9">
            <a:extLst>
              <a:ext uri="{FF2B5EF4-FFF2-40B4-BE49-F238E27FC236}">
                <a16:creationId xmlns:a16="http://schemas.microsoft.com/office/drawing/2014/main" id="{AA78C603-4EAB-B784-B683-8B44115756FE}"/>
              </a:ext>
            </a:extLst>
          </p:cNvPr>
          <p:cNvSpPr/>
          <p:nvPr/>
        </p:nvSpPr>
        <p:spPr>
          <a:xfrm rot="7593263">
            <a:off x="16749491" y="10067997"/>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pic>
        <p:nvPicPr>
          <p:cNvPr id="14" name="Picture 13">
            <a:extLst>
              <a:ext uri="{FF2B5EF4-FFF2-40B4-BE49-F238E27FC236}">
                <a16:creationId xmlns:a16="http://schemas.microsoft.com/office/drawing/2014/main" id="{E682F2D3-DD26-464B-3B26-DE90094E825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753035" y="12228852"/>
            <a:ext cx="3953436" cy="791063"/>
          </a:xfrm>
          <a:prstGeom prst="rect">
            <a:avLst/>
          </a:prstGeom>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313C725-7C29-0EBE-976B-04C7E48DC085}"/>
              </a:ext>
            </a:extLst>
          </p:cNvPr>
          <p:cNvSpPr/>
          <p:nvPr/>
        </p:nvSpPr>
        <p:spPr>
          <a:xfrm>
            <a:off x="658907" y="3802540"/>
            <a:ext cx="8505876" cy="793867"/>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 name="Rectangle 4">
            <a:extLst>
              <a:ext uri="{FF2B5EF4-FFF2-40B4-BE49-F238E27FC236}">
                <a16:creationId xmlns:a16="http://schemas.microsoft.com/office/drawing/2014/main" id="{060F98AC-6FE1-84D9-2BE1-380234876F7D}"/>
              </a:ext>
            </a:extLst>
          </p:cNvPr>
          <p:cNvSpPr/>
          <p:nvPr/>
        </p:nvSpPr>
        <p:spPr>
          <a:xfrm>
            <a:off x="658906" y="4711460"/>
            <a:ext cx="8505876" cy="793867"/>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 name="Rectangle 5">
            <a:extLst>
              <a:ext uri="{FF2B5EF4-FFF2-40B4-BE49-F238E27FC236}">
                <a16:creationId xmlns:a16="http://schemas.microsoft.com/office/drawing/2014/main" id="{BBC6B63B-3ACC-8882-0BB1-7CF5DF57BB60}"/>
              </a:ext>
            </a:extLst>
          </p:cNvPr>
          <p:cNvSpPr/>
          <p:nvPr/>
        </p:nvSpPr>
        <p:spPr>
          <a:xfrm>
            <a:off x="658905" y="5620380"/>
            <a:ext cx="9122403" cy="793867"/>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 name="Rectangle 6">
            <a:extLst>
              <a:ext uri="{FF2B5EF4-FFF2-40B4-BE49-F238E27FC236}">
                <a16:creationId xmlns:a16="http://schemas.microsoft.com/office/drawing/2014/main" id="{6D4D4367-59CB-ABDA-68A0-99741789B319}"/>
              </a:ext>
            </a:extLst>
          </p:cNvPr>
          <p:cNvSpPr/>
          <p:nvPr/>
        </p:nvSpPr>
        <p:spPr>
          <a:xfrm>
            <a:off x="658906" y="6529300"/>
            <a:ext cx="8505878" cy="793867"/>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8" name="Rectangle 7">
            <a:extLst>
              <a:ext uri="{FF2B5EF4-FFF2-40B4-BE49-F238E27FC236}">
                <a16:creationId xmlns:a16="http://schemas.microsoft.com/office/drawing/2014/main" id="{15C1349F-9F10-BC08-C012-893D6B10E31B}"/>
              </a:ext>
            </a:extLst>
          </p:cNvPr>
          <p:cNvSpPr/>
          <p:nvPr/>
        </p:nvSpPr>
        <p:spPr>
          <a:xfrm>
            <a:off x="656046" y="7469595"/>
            <a:ext cx="9122402" cy="793867"/>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9" name="Rectangle 8">
            <a:extLst>
              <a:ext uri="{FF2B5EF4-FFF2-40B4-BE49-F238E27FC236}">
                <a16:creationId xmlns:a16="http://schemas.microsoft.com/office/drawing/2014/main" id="{DEFEAED8-CDD1-7A8A-B608-88253DB0A5FE}"/>
              </a:ext>
            </a:extLst>
          </p:cNvPr>
          <p:cNvSpPr/>
          <p:nvPr/>
        </p:nvSpPr>
        <p:spPr>
          <a:xfrm>
            <a:off x="656046" y="8378515"/>
            <a:ext cx="8238572" cy="793867"/>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53" name="Immocap je inovatívny slovenský  developer, ktorý má odvahu  okrývať potenciál mesta, vniesť pulz do zanedbaných miest Bratislavy a vytvárať nové miesta pre život, prácu a nové zážitky obyvateľov aj ľudí pracujúcich v meste."/>
          <p:cNvSpPr txBox="1"/>
          <p:nvPr/>
        </p:nvSpPr>
        <p:spPr>
          <a:xfrm>
            <a:off x="656046" y="3603321"/>
            <a:ext cx="9122402" cy="65093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Autofit/>
          </a:bodyPr>
          <a:lstStyle>
            <a:lvl1pPr algn="l">
              <a:defRPr sz="4000" b="0">
                <a:solidFill>
                  <a:srgbClr val="4A464B"/>
                </a:solidFill>
                <a:latin typeface="Everett Regular"/>
                <a:ea typeface="Everett Regular"/>
                <a:cs typeface="Everett Regular"/>
                <a:sym typeface="Everett Regular"/>
              </a:defRPr>
            </a:lvl1pPr>
          </a:lstStyle>
          <a:p>
            <a:pPr>
              <a:lnSpc>
                <a:spcPct val="150000"/>
              </a:lnSpc>
            </a:pPr>
            <a:r>
              <a:rPr lang="en-GB" sz="3900" dirty="0" err="1">
                <a:solidFill>
                  <a:srgbClr val="F4EEEE"/>
                </a:solidFill>
                <a:latin typeface="TWK Everett Light" panose="020B0204000000000000" pitchFamily="34" charset="77"/>
              </a:rPr>
              <a:t>Immocap</a:t>
            </a:r>
            <a:r>
              <a:rPr lang="en-GB" sz="3900" dirty="0">
                <a:solidFill>
                  <a:srgbClr val="F4EEEE"/>
                </a:solidFill>
                <a:latin typeface="TWK Everett Light" panose="020B0204000000000000" pitchFamily="34" charset="77"/>
              </a:rPr>
              <a:t> is an innovative Slovak developer who has the courage to uncover the city's potential, bring a</a:t>
            </a:r>
            <a:r>
              <a:rPr lang="sk-SK" sz="3900" dirty="0">
                <a:solidFill>
                  <a:srgbClr val="F4EEEE"/>
                </a:solidFill>
                <a:latin typeface="TWK Everett Light" panose="020B0204000000000000" pitchFamily="34" charset="77"/>
              </a:rPr>
              <a:t>n im</a:t>
            </a:r>
            <a:r>
              <a:rPr lang="en-GB" sz="3900" dirty="0">
                <a:solidFill>
                  <a:srgbClr val="F4EEEE"/>
                </a:solidFill>
                <a:latin typeface="TWK Everett Light" panose="020B0204000000000000" pitchFamily="34" charset="77"/>
              </a:rPr>
              <a:t>pulse to the neglected places of Bratislava and create new places for life, work and new experiences</a:t>
            </a:r>
            <a:r>
              <a:rPr lang="sk-SK" sz="3900" dirty="0">
                <a:solidFill>
                  <a:srgbClr val="F4EEEE"/>
                </a:solidFill>
                <a:latin typeface="TWK Everett Light" panose="020B0204000000000000" pitchFamily="34" charset="77"/>
              </a:rPr>
              <a:t>.</a:t>
            </a:r>
          </a:p>
        </p:txBody>
      </p:sp>
      <p:grpSp>
        <p:nvGrpSpPr>
          <p:cNvPr id="11" name="Group 10">
            <a:extLst>
              <a:ext uri="{FF2B5EF4-FFF2-40B4-BE49-F238E27FC236}">
                <a16:creationId xmlns:a16="http://schemas.microsoft.com/office/drawing/2014/main" id="{E89E44A6-43B0-1D9D-83F1-63E7D36A35F0}"/>
              </a:ext>
            </a:extLst>
          </p:cNvPr>
          <p:cNvGrpSpPr/>
          <p:nvPr/>
        </p:nvGrpSpPr>
        <p:grpSpPr>
          <a:xfrm>
            <a:off x="23877237" y="0"/>
            <a:ext cx="497139" cy="12001499"/>
            <a:chOff x="624473" y="0"/>
            <a:chExt cx="497139" cy="12001499"/>
          </a:xfrm>
          <a:solidFill>
            <a:srgbClr val="EA4663"/>
          </a:solidFill>
        </p:grpSpPr>
        <p:sp>
          <p:nvSpPr>
            <p:cNvPr id="12" name="Rectangle 11">
              <a:extLst>
                <a:ext uri="{FF2B5EF4-FFF2-40B4-BE49-F238E27FC236}">
                  <a16:creationId xmlns:a16="http://schemas.microsoft.com/office/drawing/2014/main" id="{933C1AA2-6477-F40D-5D8E-4A5D58E51950}"/>
                </a:ext>
              </a:extLst>
            </p:cNvPr>
            <p:cNvSpPr/>
            <p:nvPr/>
          </p:nvSpPr>
          <p:spPr>
            <a:xfrm rot="16200000" flipV="1">
              <a:off x="15793" y="608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3" name="Rectangle 12">
              <a:extLst>
                <a:ext uri="{FF2B5EF4-FFF2-40B4-BE49-F238E27FC236}">
                  <a16:creationId xmlns:a16="http://schemas.microsoft.com/office/drawing/2014/main" id="{410CBF3C-E283-C002-83B1-4718CC796B91}"/>
                </a:ext>
              </a:extLst>
            </p:cNvPr>
            <p:cNvSpPr/>
            <p:nvPr/>
          </p:nvSpPr>
          <p:spPr>
            <a:xfrm rot="16200000" flipV="1">
              <a:off x="15793" y="4037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4" name="Rectangle 13">
              <a:extLst>
                <a:ext uri="{FF2B5EF4-FFF2-40B4-BE49-F238E27FC236}">
                  <a16:creationId xmlns:a16="http://schemas.microsoft.com/office/drawing/2014/main" id="{E8D162D7-1032-425F-8F9A-E39F5E1BA186}"/>
                </a:ext>
              </a:extLst>
            </p:cNvPr>
            <p:cNvSpPr/>
            <p:nvPr/>
          </p:nvSpPr>
          <p:spPr>
            <a:xfrm rot="16200000" flipV="1">
              <a:off x="15793" y="7466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5" name="Rectangle 14">
              <a:extLst>
                <a:ext uri="{FF2B5EF4-FFF2-40B4-BE49-F238E27FC236}">
                  <a16:creationId xmlns:a16="http://schemas.microsoft.com/office/drawing/2014/main" id="{E0089EF7-28E3-9E4E-E884-B473CBC86948}"/>
                </a:ext>
              </a:extLst>
            </p:cNvPr>
            <p:cNvSpPr/>
            <p:nvPr/>
          </p:nvSpPr>
          <p:spPr>
            <a:xfrm rot="16200000" flipV="1">
              <a:off x="15793" y="10895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20+ years">
            <a:extLst>
              <a:ext uri="{FF2B5EF4-FFF2-40B4-BE49-F238E27FC236}">
                <a16:creationId xmlns:a16="http://schemas.microsoft.com/office/drawing/2014/main" id="{56D464E6-06C8-AA45-1673-2436AF341BA0}"/>
              </a:ext>
            </a:extLst>
          </p:cNvPr>
          <p:cNvSpPr txBox="1"/>
          <p:nvPr/>
        </p:nvSpPr>
        <p:spPr>
          <a:xfrm>
            <a:off x="2168889" y="3682734"/>
            <a:ext cx="5439647" cy="939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algn="l">
              <a:lnSpc>
                <a:spcPct val="80000"/>
              </a:lnSpc>
              <a:defRPr sz="4000" b="0">
                <a:solidFill>
                  <a:srgbClr val="B42F51"/>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80000"/>
              </a:lnSpc>
              <a:spcBef>
                <a:spcPts val="0"/>
              </a:spcBef>
              <a:spcAft>
                <a:spcPts val="0"/>
              </a:spcAft>
              <a:buClrTx/>
              <a:buSzTx/>
              <a:buFontTx/>
              <a:buNone/>
              <a:tabLst/>
              <a:defRPr/>
            </a:pPr>
            <a:r>
              <a:rPr kumimoji="0" sz="4000" u="none" strike="noStrike" kern="0" cap="none" spc="0" normalizeH="0" baseline="0" noProof="0" dirty="0">
                <a:ln>
                  <a:noFill/>
                </a:ln>
                <a:solidFill>
                  <a:srgbClr val="EA4663"/>
                </a:solidFill>
                <a:effectLst/>
                <a:uLnTx/>
                <a:uFillTx/>
                <a:latin typeface="TWK Everett" panose="020B0204000000000000" pitchFamily="34" charset="77"/>
                <a:sym typeface="Everett Regular"/>
              </a:rPr>
              <a:t>2</a:t>
            </a:r>
            <a:r>
              <a:rPr kumimoji="0" lang="sk-SK" sz="4000" u="none" strike="noStrike" kern="0" cap="none" spc="0" normalizeH="0" baseline="0" noProof="0" dirty="0">
                <a:ln>
                  <a:noFill/>
                </a:ln>
                <a:solidFill>
                  <a:srgbClr val="EA4663"/>
                </a:solidFill>
                <a:effectLst/>
                <a:uLnTx/>
                <a:uFillTx/>
                <a:latin typeface="TWK Everett" panose="020B0204000000000000" pitchFamily="34" charset="77"/>
                <a:sym typeface="Everett Regular"/>
              </a:rPr>
              <a:t>7</a:t>
            </a:r>
            <a:r>
              <a:rPr kumimoji="0" sz="4000" u="none" strike="noStrike" kern="0" cap="none" spc="0" normalizeH="0" baseline="0" noProof="0" dirty="0">
                <a:ln>
                  <a:noFill/>
                </a:ln>
                <a:solidFill>
                  <a:srgbClr val="EA4663"/>
                </a:solidFill>
                <a:effectLst/>
                <a:uLnTx/>
                <a:uFillTx/>
                <a:latin typeface="TWK Everett" panose="020B0204000000000000" pitchFamily="34" charset="77"/>
                <a:sym typeface="Everett Regular"/>
              </a:rPr>
              <a:t>+ </a:t>
            </a:r>
            <a:r>
              <a:rPr kumimoji="0" lang="sk-SK" sz="4000" u="none" strike="noStrike" kern="0" cap="none" spc="0" normalizeH="0" baseline="0" noProof="0" dirty="0" err="1">
                <a:ln>
                  <a:noFill/>
                </a:ln>
                <a:solidFill>
                  <a:srgbClr val="EA4663"/>
                </a:solidFill>
                <a:effectLst/>
                <a:uLnTx/>
                <a:uFillTx/>
                <a:latin typeface="TWK Everett" panose="020B0204000000000000" pitchFamily="34" charset="77"/>
                <a:sym typeface="Everett Regular"/>
              </a:rPr>
              <a:t>years</a:t>
            </a:r>
            <a:endParaRPr kumimoji="0" sz="4000" u="none" strike="noStrike" kern="0" cap="none" spc="0" normalizeH="0" baseline="0" noProof="0" dirty="0">
              <a:ln>
                <a:noFill/>
              </a:ln>
              <a:solidFill>
                <a:srgbClr val="EA4663"/>
              </a:solidFill>
              <a:effectLst/>
              <a:uLnTx/>
              <a:uFillTx/>
              <a:latin typeface="TWK Everett" panose="020B0204000000000000" pitchFamily="34" charset="77"/>
              <a:sym typeface="Everett Regular"/>
            </a:endParaRPr>
          </a:p>
        </p:txBody>
      </p:sp>
      <p:sp>
        <p:nvSpPr>
          <p:cNvPr id="28" name="330.500 m2">
            <a:extLst>
              <a:ext uri="{FF2B5EF4-FFF2-40B4-BE49-F238E27FC236}">
                <a16:creationId xmlns:a16="http://schemas.microsoft.com/office/drawing/2014/main" id="{EC3B7344-82C5-7497-4633-DC50312AEC27}"/>
              </a:ext>
            </a:extLst>
          </p:cNvPr>
          <p:cNvSpPr txBox="1"/>
          <p:nvPr/>
        </p:nvSpPr>
        <p:spPr>
          <a:xfrm>
            <a:off x="2202756" y="8019050"/>
            <a:ext cx="5371914" cy="9413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marL="0" marR="0" lvl="0" indent="0" algn="l" defTabSz="821531" rtl="0" eaLnBrk="1" fontAlgn="auto" latinLnBrk="0" hangingPunct="0">
              <a:lnSpc>
                <a:spcPct val="80000"/>
              </a:lnSpc>
              <a:spcBef>
                <a:spcPts val="0"/>
              </a:spcBef>
              <a:spcAft>
                <a:spcPts val="0"/>
              </a:spcAft>
              <a:buClrTx/>
              <a:buSzTx/>
              <a:buFontTx/>
              <a:buNone/>
              <a:tabLst/>
              <a:defRPr sz="4000" b="0">
                <a:solidFill>
                  <a:srgbClr val="B42F51"/>
                </a:solidFill>
                <a:latin typeface="Everett Regular"/>
                <a:ea typeface="Everett Regular"/>
                <a:cs typeface="Everett Regular"/>
                <a:sym typeface="Everett Regular"/>
              </a:defRPr>
            </a:pPr>
            <a:r>
              <a:rPr kumimoji="0" sz="4000" b="0" u="none" strike="noStrike" kern="0" cap="none" spc="0" normalizeH="0" baseline="0" noProof="0" dirty="0">
                <a:ln>
                  <a:noFill/>
                </a:ln>
                <a:solidFill>
                  <a:srgbClr val="EA4663"/>
                </a:solidFill>
                <a:effectLst/>
                <a:uLnTx/>
                <a:uFillTx/>
                <a:latin typeface="TWK Everett" panose="020B0204000000000000" pitchFamily="34" charset="77"/>
                <a:sym typeface="Everett Regular"/>
              </a:rPr>
              <a:t>330.500 m</a:t>
            </a:r>
            <a:r>
              <a:rPr kumimoji="0" sz="4000" b="0" u="none" strike="noStrike" kern="0" cap="none" spc="0" normalizeH="0" baseline="31999" noProof="0" dirty="0">
                <a:ln>
                  <a:noFill/>
                </a:ln>
                <a:solidFill>
                  <a:srgbClr val="EA4663"/>
                </a:solidFill>
                <a:effectLst/>
                <a:uLnTx/>
                <a:uFillTx/>
                <a:latin typeface="TWK Everett" panose="020B0204000000000000" pitchFamily="34" charset="77"/>
                <a:sym typeface="Everett Regular"/>
              </a:rPr>
              <a:t>2</a:t>
            </a:r>
          </a:p>
        </p:txBody>
      </p:sp>
      <p:sp>
        <p:nvSpPr>
          <p:cNvPr id="29" name="€ 412 mil.">
            <a:extLst>
              <a:ext uri="{FF2B5EF4-FFF2-40B4-BE49-F238E27FC236}">
                <a16:creationId xmlns:a16="http://schemas.microsoft.com/office/drawing/2014/main" id="{B11271A9-12C2-1D8D-1CAB-53178ECC89EC}"/>
              </a:ext>
            </a:extLst>
          </p:cNvPr>
          <p:cNvSpPr txBox="1"/>
          <p:nvPr/>
        </p:nvSpPr>
        <p:spPr>
          <a:xfrm>
            <a:off x="10058719" y="3682734"/>
            <a:ext cx="5479169" cy="1270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algn="l">
              <a:lnSpc>
                <a:spcPct val="70000"/>
              </a:lnSpc>
              <a:defRPr sz="4000" b="0">
                <a:solidFill>
                  <a:srgbClr val="B42F51"/>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4000" u="none" strike="noStrike" kern="0" cap="none" spc="0" normalizeH="0" baseline="0" noProof="0" dirty="0">
                <a:ln>
                  <a:noFill/>
                </a:ln>
                <a:solidFill>
                  <a:srgbClr val="EA4663"/>
                </a:solidFill>
                <a:effectLst/>
                <a:uLnTx/>
                <a:uFillTx/>
                <a:latin typeface="TWK Everett" panose="020B0204000000000000" pitchFamily="34" charset="77"/>
                <a:sym typeface="Everett Regular"/>
              </a:rPr>
              <a:t>€ 412 mil.</a:t>
            </a:r>
          </a:p>
        </p:txBody>
      </p:sp>
      <p:sp>
        <p:nvSpPr>
          <p:cNvPr id="30" name="200.000 m2">
            <a:extLst>
              <a:ext uri="{FF2B5EF4-FFF2-40B4-BE49-F238E27FC236}">
                <a16:creationId xmlns:a16="http://schemas.microsoft.com/office/drawing/2014/main" id="{CCBEB623-4BE0-A567-1E9E-C2F6D1349433}"/>
              </a:ext>
            </a:extLst>
          </p:cNvPr>
          <p:cNvSpPr txBox="1"/>
          <p:nvPr/>
        </p:nvSpPr>
        <p:spPr>
          <a:xfrm>
            <a:off x="10106994" y="7993650"/>
            <a:ext cx="5479169" cy="12489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p>
            <a:pPr marL="0" marR="0" lvl="0" indent="0" algn="l" defTabSz="821531" rtl="0" eaLnBrk="1" fontAlgn="auto" latinLnBrk="0" hangingPunct="0">
              <a:lnSpc>
                <a:spcPct val="70000"/>
              </a:lnSpc>
              <a:spcBef>
                <a:spcPts val="0"/>
              </a:spcBef>
              <a:spcAft>
                <a:spcPts val="0"/>
              </a:spcAft>
              <a:buClrTx/>
              <a:buSzTx/>
              <a:buFontTx/>
              <a:buNone/>
              <a:tabLst/>
              <a:defRPr sz="4000" b="0">
                <a:solidFill>
                  <a:srgbClr val="B42F51"/>
                </a:solidFill>
                <a:latin typeface="Everett Regular"/>
                <a:ea typeface="Everett Regular"/>
                <a:cs typeface="Everett Regular"/>
                <a:sym typeface="Everett Regular"/>
              </a:defRPr>
            </a:pPr>
            <a:r>
              <a:rPr kumimoji="0" sz="4000" b="0" u="none" strike="noStrike" kern="0" cap="none" spc="0" normalizeH="0" baseline="0" noProof="0" dirty="0">
                <a:ln>
                  <a:noFill/>
                </a:ln>
                <a:solidFill>
                  <a:srgbClr val="EA4663"/>
                </a:solidFill>
                <a:effectLst/>
                <a:uLnTx/>
                <a:uFillTx/>
                <a:latin typeface="TWK Everett" panose="020B0204000000000000" pitchFamily="34" charset="77"/>
                <a:sym typeface="Everett Regular"/>
              </a:rPr>
              <a:t>200.000 m</a:t>
            </a:r>
            <a:r>
              <a:rPr kumimoji="0" sz="4000" b="0" u="none" strike="noStrike" kern="0" cap="none" spc="0" normalizeH="0" baseline="31999" noProof="0" dirty="0">
                <a:ln>
                  <a:noFill/>
                </a:ln>
                <a:solidFill>
                  <a:srgbClr val="EA4663"/>
                </a:solidFill>
                <a:effectLst/>
                <a:uLnTx/>
                <a:uFillTx/>
                <a:latin typeface="TWK Everett" panose="020B0204000000000000" pitchFamily="34" charset="77"/>
                <a:sym typeface="Everett Regular"/>
              </a:rPr>
              <a:t>2</a:t>
            </a:r>
          </a:p>
        </p:txBody>
      </p:sp>
      <p:sp>
        <p:nvSpPr>
          <p:cNvPr id="31" name="on the market">
            <a:extLst>
              <a:ext uri="{FF2B5EF4-FFF2-40B4-BE49-F238E27FC236}">
                <a16:creationId xmlns:a16="http://schemas.microsoft.com/office/drawing/2014/main" id="{DE7A17B3-DED2-DC18-161F-60ABC8A83DBD}"/>
              </a:ext>
            </a:extLst>
          </p:cNvPr>
          <p:cNvSpPr txBox="1"/>
          <p:nvPr/>
        </p:nvSpPr>
        <p:spPr>
          <a:xfrm>
            <a:off x="2168889" y="4782311"/>
            <a:ext cx="5272937" cy="7821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algn="l">
              <a:lnSpc>
                <a:spcPct val="90000"/>
              </a:lnSpc>
              <a:defRPr sz="3000" b="0">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90000"/>
              </a:lnSpc>
              <a:spcBef>
                <a:spcPts val="0"/>
              </a:spcBef>
              <a:spcAft>
                <a:spcPts val="0"/>
              </a:spcAft>
              <a:buClrTx/>
              <a:buSzTx/>
              <a:buFontTx/>
              <a:buNone/>
              <a:tabLst/>
              <a:defRPr/>
            </a:pPr>
            <a:r>
              <a:rPr kumimoji="0" lang="sk-SK"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On </a:t>
            </a:r>
            <a:r>
              <a:rPr kumimoji="0" lang="sk-SK" u="none" strike="noStrike" kern="0" cap="none" spc="0" normalizeH="0" baseline="0" noProof="0" dirty="0" err="1">
                <a:ln>
                  <a:noFill/>
                </a:ln>
                <a:solidFill>
                  <a:srgbClr val="F4EEEE"/>
                </a:solidFill>
                <a:effectLst/>
                <a:uLnTx/>
                <a:uFillTx/>
                <a:latin typeface="TWK Everett Light" panose="020B0204000000000000" pitchFamily="34" charset="77"/>
                <a:sym typeface="Everett Regular"/>
              </a:rPr>
              <a:t>the</a:t>
            </a:r>
            <a:r>
              <a:rPr kumimoji="0" lang="sk-SK"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 </a:t>
            </a:r>
            <a:r>
              <a:rPr kumimoji="0" lang="sk-SK" u="none" strike="noStrike" kern="0" cap="none" spc="0" normalizeH="0" baseline="0" noProof="0" dirty="0" err="1">
                <a:ln>
                  <a:noFill/>
                </a:ln>
                <a:solidFill>
                  <a:srgbClr val="F4EEEE"/>
                </a:solidFill>
                <a:effectLst/>
                <a:uLnTx/>
                <a:uFillTx/>
                <a:latin typeface="TWK Everett Light" panose="020B0204000000000000" pitchFamily="34" charset="77"/>
                <a:sym typeface="Everett Regular"/>
              </a:rPr>
              <a:t>market</a:t>
            </a:r>
            <a:endParaRPr kumimoji="0" u="none" strike="noStrike" kern="0" cap="none" spc="0" normalizeH="0" baseline="0" noProof="0" dirty="0">
              <a:ln>
                <a:noFill/>
              </a:ln>
              <a:solidFill>
                <a:srgbClr val="F4EEEE"/>
              </a:solidFill>
              <a:effectLst/>
              <a:uLnTx/>
              <a:uFillTx/>
              <a:latin typeface="TWK Everett Light" panose="020B0204000000000000" pitchFamily="34" charset="77"/>
              <a:sym typeface="Everett Regular"/>
            </a:endParaRPr>
          </a:p>
        </p:txBody>
      </p:sp>
      <p:sp>
        <p:nvSpPr>
          <p:cNvPr id="32" name="of GLA delivery of commercial space in 10 projects">
            <a:extLst>
              <a:ext uri="{FF2B5EF4-FFF2-40B4-BE49-F238E27FC236}">
                <a16:creationId xmlns:a16="http://schemas.microsoft.com/office/drawing/2014/main" id="{97FF0D98-9EC7-6768-A9DD-C2B9DEEF437C}"/>
              </a:ext>
            </a:extLst>
          </p:cNvPr>
          <p:cNvSpPr txBox="1"/>
          <p:nvPr/>
        </p:nvSpPr>
        <p:spPr>
          <a:xfrm>
            <a:off x="2202757" y="9340475"/>
            <a:ext cx="4586874" cy="16262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marL="0" marR="0" lvl="0" indent="0" algn="l" defTabSz="821531" rtl="0" eaLnBrk="1" fontAlgn="auto" latinLnBrk="0" hangingPunct="0">
              <a:lnSpc>
                <a:spcPct val="90000"/>
              </a:lnSpc>
              <a:spcBef>
                <a:spcPts val="0"/>
              </a:spcBef>
              <a:spcAft>
                <a:spcPts val="0"/>
              </a:spcAft>
              <a:buClrTx/>
              <a:buSzTx/>
              <a:buFontTx/>
              <a:buNone/>
              <a:tabLst/>
              <a:defRPr sz="3000" b="0">
                <a:solidFill>
                  <a:srgbClr val="4E4C50"/>
                </a:solidFill>
                <a:latin typeface="Everett Regular"/>
                <a:ea typeface="Everett Regular"/>
                <a:cs typeface="Everett Regular"/>
                <a:sym typeface="Everett Regular"/>
              </a:defRPr>
            </a:pPr>
            <a:r>
              <a:rPr kumimoji="0" sz="3000" b="0" u="none" strike="noStrike" kern="0" cap="none" spc="0" normalizeH="0" baseline="0" noProof="0" dirty="0">
                <a:ln>
                  <a:noFill/>
                </a:ln>
                <a:solidFill>
                  <a:srgbClr val="EA4663"/>
                </a:solidFill>
                <a:effectLst/>
                <a:uLnTx/>
                <a:uFillTx/>
                <a:latin typeface="TWK Everett" panose="020B0204000000000000" pitchFamily="34" charset="77"/>
                <a:sym typeface="Everett Regular"/>
              </a:rPr>
              <a:t>GLA</a:t>
            </a:r>
            <a:r>
              <a:rPr kumimoji="0" sz="3000" b="0" u="none" strike="noStrike" kern="0" cap="none" spc="0" normalizeH="0" baseline="0" noProof="0" dirty="0">
                <a:ln>
                  <a:noFill/>
                </a:ln>
                <a:solidFill>
                  <a:srgbClr val="B42F51"/>
                </a:solidFill>
                <a:effectLst/>
                <a:uLnTx/>
                <a:uFillTx/>
                <a:latin typeface="TWK Everett Light" panose="020B0204000000000000" pitchFamily="34" charset="77"/>
                <a:sym typeface="Everett Regular"/>
              </a:rPr>
              <a:t> </a:t>
            </a:r>
            <a:r>
              <a:rPr kumimoji="0" lang="sk-SK"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of </a:t>
            </a:r>
            <a:r>
              <a:rPr lang="sk-SK" sz="3000" kern="0" dirty="0" err="1">
                <a:solidFill>
                  <a:srgbClr val="F4EEEE"/>
                </a:solidFill>
                <a:latin typeface="TWK Everett Light" panose="020B0204000000000000" pitchFamily="34" charset="77"/>
                <a:sym typeface="Everett Regular"/>
              </a:rPr>
              <a:t>completed</a:t>
            </a:r>
            <a:r>
              <a:rPr lang="sk-SK" sz="3000" kern="0" dirty="0">
                <a:solidFill>
                  <a:srgbClr val="F4EEEE"/>
                </a:solidFill>
                <a:latin typeface="TWK Everett Light" panose="020B0204000000000000" pitchFamily="34" charset="77"/>
                <a:sym typeface="Everett Regular"/>
              </a:rPr>
              <a:t> </a:t>
            </a:r>
            <a:r>
              <a:rPr lang="sk-SK" sz="3000" kern="0" dirty="0" err="1">
                <a:solidFill>
                  <a:srgbClr val="F4EEEE"/>
                </a:solidFill>
                <a:latin typeface="TWK Everett Light" panose="020B0204000000000000" pitchFamily="34" charset="77"/>
                <a:sym typeface="Everett Regular"/>
              </a:rPr>
              <a:t>premises</a:t>
            </a:r>
            <a:r>
              <a:rPr lang="sk-SK" sz="3000" kern="0" dirty="0">
                <a:solidFill>
                  <a:srgbClr val="F4EEEE"/>
                </a:solidFill>
                <a:latin typeface="TWK Everett Light" panose="020B0204000000000000" pitchFamily="34" charset="77"/>
                <a:sym typeface="Everett Regular"/>
              </a:rPr>
              <a:t> in</a:t>
            </a:r>
            <a:r>
              <a:rPr kumimoji="0" lang="sk-SK"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 10 </a:t>
            </a:r>
            <a:r>
              <a:rPr kumimoji="0" lang="sk-SK" sz="3000" b="0" u="none" strike="noStrike" kern="0" cap="none" spc="0" normalizeH="0" baseline="0" noProof="0" dirty="0" err="1">
                <a:ln>
                  <a:noFill/>
                </a:ln>
                <a:solidFill>
                  <a:srgbClr val="F4EEEE"/>
                </a:solidFill>
                <a:effectLst/>
                <a:uLnTx/>
                <a:uFillTx/>
                <a:latin typeface="TWK Everett Light" panose="020B0204000000000000" pitchFamily="34" charset="77"/>
                <a:sym typeface="Everett Regular"/>
              </a:rPr>
              <a:t>projects</a:t>
            </a:r>
            <a:endParaRPr kumimoji="0"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endParaRPr>
          </a:p>
        </p:txBody>
      </p:sp>
      <p:sp>
        <p:nvSpPr>
          <p:cNvPr id="33" name="gross development value of delivered projects">
            <a:extLst>
              <a:ext uri="{FF2B5EF4-FFF2-40B4-BE49-F238E27FC236}">
                <a16:creationId xmlns:a16="http://schemas.microsoft.com/office/drawing/2014/main" id="{539640AF-386C-ACFC-4B23-ED4977439548}"/>
              </a:ext>
            </a:extLst>
          </p:cNvPr>
          <p:cNvSpPr txBox="1"/>
          <p:nvPr/>
        </p:nvSpPr>
        <p:spPr>
          <a:xfrm>
            <a:off x="10061102" y="4782311"/>
            <a:ext cx="5177151" cy="17795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lvl1pPr algn="l">
              <a:lnSpc>
                <a:spcPct val="90000"/>
              </a:lnSpc>
              <a:defRPr sz="3000" b="0">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90000"/>
              </a:lnSpc>
              <a:spcBef>
                <a:spcPts val="0"/>
              </a:spcBef>
              <a:spcAft>
                <a:spcPts val="0"/>
              </a:spcAft>
              <a:buClrTx/>
              <a:buSzTx/>
              <a:buFontTx/>
              <a:buNone/>
              <a:tabLst/>
              <a:defRPr/>
            </a:pPr>
            <a:r>
              <a:rPr kumimoji="0" lang="en-GB"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gross value of developed projects</a:t>
            </a:r>
            <a:endParaRPr kumimoji="0" u="none" strike="noStrike" kern="0" cap="none" spc="0" normalizeH="0" baseline="0" noProof="0" dirty="0">
              <a:ln>
                <a:noFill/>
              </a:ln>
              <a:solidFill>
                <a:srgbClr val="F4EEEE"/>
              </a:solidFill>
              <a:effectLst/>
              <a:uLnTx/>
              <a:uFillTx/>
              <a:latin typeface="TWK Everett Light" panose="020B0204000000000000" pitchFamily="34" charset="77"/>
              <a:sym typeface="Everett Regular"/>
            </a:endParaRPr>
          </a:p>
        </p:txBody>
      </p:sp>
      <p:sp>
        <p:nvSpPr>
          <p:cNvPr id="34" name="commercial space under development in 5 projects">
            <a:extLst>
              <a:ext uri="{FF2B5EF4-FFF2-40B4-BE49-F238E27FC236}">
                <a16:creationId xmlns:a16="http://schemas.microsoft.com/office/drawing/2014/main" id="{88E6536B-3B17-B676-DEF1-C76BB222308F}"/>
              </a:ext>
            </a:extLst>
          </p:cNvPr>
          <p:cNvSpPr txBox="1"/>
          <p:nvPr/>
        </p:nvSpPr>
        <p:spPr>
          <a:xfrm>
            <a:off x="10109337" y="9340475"/>
            <a:ext cx="5268252" cy="19824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lvl1pPr algn="l">
              <a:lnSpc>
                <a:spcPct val="90000"/>
              </a:lnSpc>
              <a:defRPr sz="3000" b="0">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90000"/>
              </a:lnSpc>
              <a:spcBef>
                <a:spcPts val="0"/>
              </a:spcBef>
              <a:spcAft>
                <a:spcPts val="0"/>
              </a:spcAft>
              <a:buClrTx/>
              <a:buSzTx/>
              <a:buFontTx/>
              <a:buNone/>
              <a:tabLst/>
              <a:defRPr/>
            </a:pPr>
            <a:r>
              <a:rPr kumimoji="0" lang="sk-SK" sz="300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Commercial </a:t>
            </a:r>
            <a:r>
              <a:rPr kumimoji="0" lang="sk-SK" sz="3000" u="none" strike="noStrike" kern="0" cap="none" spc="0" normalizeH="0" baseline="0" noProof="0" dirty="0" err="1">
                <a:ln>
                  <a:noFill/>
                </a:ln>
                <a:solidFill>
                  <a:srgbClr val="F4EEEE"/>
                </a:solidFill>
                <a:effectLst/>
                <a:uLnTx/>
                <a:uFillTx/>
                <a:latin typeface="TWK Everett Light" panose="020B0204000000000000" pitchFamily="34" charset="77"/>
                <a:sym typeface="Everett Regular"/>
              </a:rPr>
              <a:t>area</a:t>
            </a:r>
            <a:endParaRPr kumimoji="0" lang="sk-SK" sz="3000" u="none" strike="noStrike" kern="0" cap="none" spc="0" normalizeH="0" baseline="0" noProof="0" dirty="0">
              <a:ln>
                <a:noFill/>
              </a:ln>
              <a:solidFill>
                <a:srgbClr val="F4EEEE"/>
              </a:solidFill>
              <a:effectLst/>
              <a:uLnTx/>
              <a:uFillTx/>
              <a:latin typeface="TWK Everett Light" panose="020B0204000000000000" pitchFamily="34" charset="77"/>
              <a:sym typeface="Everett Regular"/>
            </a:endParaRPr>
          </a:p>
          <a:p>
            <a:pPr marL="0" marR="0" lvl="0" indent="0" algn="l" defTabSz="821531" rtl="0" eaLnBrk="1" fontAlgn="auto" latinLnBrk="0" hangingPunct="0">
              <a:lnSpc>
                <a:spcPct val="90000"/>
              </a:lnSpc>
              <a:spcBef>
                <a:spcPts val="0"/>
              </a:spcBef>
              <a:spcAft>
                <a:spcPts val="0"/>
              </a:spcAft>
              <a:buClrTx/>
              <a:buSzTx/>
              <a:buFontTx/>
              <a:buNone/>
              <a:tabLst/>
              <a:defRPr/>
            </a:pPr>
            <a:r>
              <a:rPr lang="sk-SK" kern="0" dirty="0">
                <a:solidFill>
                  <a:srgbClr val="F4EEEE"/>
                </a:solidFill>
                <a:latin typeface="TWK Everett Light" panose="020B0204000000000000" pitchFamily="34" charset="77"/>
              </a:rPr>
              <a:t>in</a:t>
            </a:r>
            <a:r>
              <a:rPr kumimoji="0" lang="sk-SK" sz="300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 5 </a:t>
            </a:r>
            <a:r>
              <a:rPr kumimoji="0" lang="sk-SK" sz="3000" u="none" strike="noStrike" kern="0" cap="none" spc="0" normalizeH="0" baseline="0" noProof="0" dirty="0" err="1">
                <a:ln>
                  <a:noFill/>
                </a:ln>
                <a:solidFill>
                  <a:srgbClr val="F4EEEE"/>
                </a:solidFill>
                <a:effectLst/>
                <a:uLnTx/>
                <a:uFillTx/>
                <a:latin typeface="TWK Everett Light" panose="020B0204000000000000" pitchFamily="34" charset="77"/>
                <a:sym typeface="Everett Regular"/>
              </a:rPr>
              <a:t>projects</a:t>
            </a:r>
            <a:endParaRPr kumimoji="0" sz="3000" u="none" strike="noStrike" kern="0" cap="none" spc="0" normalizeH="0" baseline="0" noProof="0" dirty="0">
              <a:ln>
                <a:noFill/>
              </a:ln>
              <a:solidFill>
                <a:srgbClr val="F4EEEE"/>
              </a:solidFill>
              <a:effectLst/>
              <a:uLnTx/>
              <a:uFillTx/>
              <a:latin typeface="TWK Everett Light" panose="020B0204000000000000" pitchFamily="34" charset="77"/>
              <a:sym typeface="Everett Regular"/>
            </a:endParaRPr>
          </a:p>
        </p:txBody>
      </p:sp>
      <p:sp>
        <p:nvSpPr>
          <p:cNvPr id="35" name="Full scope of development activities">
            <a:extLst>
              <a:ext uri="{FF2B5EF4-FFF2-40B4-BE49-F238E27FC236}">
                <a16:creationId xmlns:a16="http://schemas.microsoft.com/office/drawing/2014/main" id="{E00DA612-0784-438C-583B-6DA9EC87A5BD}"/>
              </a:ext>
            </a:extLst>
          </p:cNvPr>
          <p:cNvSpPr txBox="1"/>
          <p:nvPr/>
        </p:nvSpPr>
        <p:spPr>
          <a:xfrm>
            <a:off x="18080914" y="3517634"/>
            <a:ext cx="5479169" cy="1270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algn="l">
              <a:lnSpc>
                <a:spcPct val="90000"/>
              </a:lnSpc>
              <a:defRPr sz="4000" b="0">
                <a:solidFill>
                  <a:srgbClr val="B42F51"/>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90000"/>
              </a:lnSpc>
              <a:spcBef>
                <a:spcPts val="0"/>
              </a:spcBef>
              <a:spcAft>
                <a:spcPts val="0"/>
              </a:spcAft>
              <a:buClrTx/>
              <a:buSzTx/>
              <a:buFontTx/>
              <a:buNone/>
              <a:tabLst/>
              <a:defRPr/>
            </a:pPr>
            <a:r>
              <a:rPr kumimoji="0" lang="sk-SK" sz="4000" u="none" strike="noStrike" kern="0" cap="none" spc="0" normalizeH="0" baseline="0" noProof="0" dirty="0" err="1">
                <a:ln>
                  <a:noFill/>
                </a:ln>
                <a:solidFill>
                  <a:srgbClr val="EA4663"/>
                </a:solidFill>
                <a:effectLst/>
                <a:uLnTx/>
                <a:uFillTx/>
                <a:latin typeface="TWK Everett" panose="020B0204000000000000" pitchFamily="34" charset="77"/>
                <a:sym typeface="Everett Regular"/>
              </a:rPr>
              <a:t>Scope</a:t>
            </a:r>
            <a:r>
              <a:rPr kumimoji="0" lang="sk-SK" sz="4000" u="none" strike="noStrike" kern="0" cap="none" spc="0" normalizeH="0" baseline="0" noProof="0" dirty="0">
                <a:ln>
                  <a:noFill/>
                </a:ln>
                <a:solidFill>
                  <a:srgbClr val="EA4663"/>
                </a:solidFill>
                <a:effectLst/>
                <a:uLnTx/>
                <a:uFillTx/>
                <a:latin typeface="TWK Everett" panose="020B0204000000000000" pitchFamily="34" charset="77"/>
                <a:sym typeface="Everett Regular"/>
              </a:rPr>
              <a:t> of </a:t>
            </a:r>
            <a:r>
              <a:rPr kumimoji="0" lang="sk-SK" sz="4000" u="none" strike="noStrike" kern="0" cap="none" spc="0" normalizeH="0" baseline="0" noProof="0" dirty="0" err="1">
                <a:ln>
                  <a:noFill/>
                </a:ln>
                <a:solidFill>
                  <a:srgbClr val="EA4663"/>
                </a:solidFill>
                <a:effectLst/>
                <a:uLnTx/>
                <a:uFillTx/>
                <a:latin typeface="TWK Everett" panose="020B0204000000000000" pitchFamily="34" charset="77"/>
                <a:sym typeface="Everett Regular"/>
              </a:rPr>
              <a:t>our</a:t>
            </a:r>
            <a:r>
              <a:rPr kumimoji="0" lang="sk-SK" sz="4000" u="none" strike="noStrike" kern="0" cap="none" spc="0" normalizeH="0" baseline="0" noProof="0" dirty="0">
                <a:ln>
                  <a:noFill/>
                </a:ln>
                <a:solidFill>
                  <a:srgbClr val="EA4663"/>
                </a:solidFill>
                <a:effectLst/>
                <a:uLnTx/>
                <a:uFillTx/>
                <a:latin typeface="TWK Everett" panose="020B0204000000000000" pitchFamily="34" charset="77"/>
                <a:sym typeface="Everett Regular"/>
              </a:rPr>
              <a:t> </a:t>
            </a:r>
            <a:r>
              <a:rPr kumimoji="0" lang="sk-SK" sz="4000" u="none" strike="noStrike" kern="0" cap="none" spc="0" normalizeH="0" baseline="0" noProof="0" dirty="0" err="1">
                <a:ln>
                  <a:noFill/>
                </a:ln>
                <a:solidFill>
                  <a:srgbClr val="EA4663"/>
                </a:solidFill>
                <a:effectLst/>
                <a:uLnTx/>
                <a:uFillTx/>
                <a:latin typeface="TWK Everett" panose="020B0204000000000000" pitchFamily="34" charset="77"/>
                <a:sym typeface="Everett Regular"/>
              </a:rPr>
              <a:t>activities</a:t>
            </a:r>
            <a:endParaRPr kumimoji="0" sz="4000" u="none" strike="noStrike" kern="0" cap="none" spc="0" normalizeH="0" baseline="0" noProof="0" dirty="0">
              <a:ln>
                <a:noFill/>
              </a:ln>
              <a:solidFill>
                <a:srgbClr val="EA4663"/>
              </a:solidFill>
              <a:effectLst/>
              <a:uLnTx/>
              <a:uFillTx/>
              <a:latin typeface="TWK Everett" panose="020B0204000000000000" pitchFamily="34" charset="77"/>
              <a:sym typeface="Everett Regular"/>
            </a:endParaRPr>
          </a:p>
        </p:txBody>
      </p:sp>
      <p:sp>
        <p:nvSpPr>
          <p:cNvPr id="36" name="project development…">
            <a:extLst>
              <a:ext uri="{FF2B5EF4-FFF2-40B4-BE49-F238E27FC236}">
                <a16:creationId xmlns:a16="http://schemas.microsoft.com/office/drawing/2014/main" id="{2683E782-491E-EB7D-C851-B11284C15025}"/>
              </a:ext>
            </a:extLst>
          </p:cNvPr>
          <p:cNvSpPr txBox="1"/>
          <p:nvPr/>
        </p:nvSpPr>
        <p:spPr>
          <a:xfrm>
            <a:off x="17988070" y="4532044"/>
            <a:ext cx="5512291" cy="23197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Autofit/>
          </a:bodyPr>
          <a:lstStyle/>
          <a:p>
            <a:pPr marL="416718" marR="0" lvl="0" indent="-416718" algn="l" defTabSz="821531" rtl="0" eaLnBrk="1" fontAlgn="auto" latinLnBrk="0" hangingPunct="0">
              <a:lnSpc>
                <a:spcPct val="120000"/>
              </a:lnSpc>
              <a:spcBef>
                <a:spcPts val="0"/>
              </a:spcBef>
              <a:spcAft>
                <a:spcPts val="0"/>
              </a:spcAft>
              <a:buClrTx/>
              <a:buSzPct val="145000"/>
              <a:buFontTx/>
              <a:buChar char="-"/>
              <a:tabLst/>
              <a:defRPr sz="3000" b="0">
                <a:solidFill>
                  <a:srgbClr val="4E4C50"/>
                </a:solidFill>
                <a:latin typeface="Everett Regular"/>
                <a:ea typeface="Everett Regular"/>
                <a:cs typeface="Everett Regular"/>
                <a:sym typeface="Everett Regular"/>
              </a:defRPr>
            </a:pPr>
            <a:r>
              <a:rPr kumimoji="0" lang="sk-SK" sz="3000" b="0" u="none" strike="noStrike" kern="0" cap="none" spc="0" normalizeH="0" baseline="0" noProof="0" dirty="0" err="1">
                <a:ln>
                  <a:noFill/>
                </a:ln>
                <a:solidFill>
                  <a:srgbClr val="F4EEEE"/>
                </a:solidFill>
                <a:effectLst/>
                <a:uLnTx/>
                <a:uFillTx/>
                <a:latin typeface="TWK Everett Light" panose="020B0204000000000000" pitchFamily="34" charset="77"/>
                <a:sym typeface="Everett Regular"/>
              </a:rPr>
              <a:t>aquisition</a:t>
            </a:r>
            <a:endParaRPr kumimoji="0" lang="sk-SK"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endParaRPr>
          </a:p>
          <a:p>
            <a:pPr marL="416718" marR="0" lvl="0" indent="-416718" algn="l" defTabSz="821531" rtl="0" eaLnBrk="1" fontAlgn="auto" latinLnBrk="0" hangingPunct="0">
              <a:lnSpc>
                <a:spcPct val="120000"/>
              </a:lnSpc>
              <a:spcBef>
                <a:spcPts val="0"/>
              </a:spcBef>
              <a:spcAft>
                <a:spcPts val="0"/>
              </a:spcAft>
              <a:buClrTx/>
              <a:buSzPct val="145000"/>
              <a:buFontTx/>
              <a:buChar char="-"/>
              <a:tabLst/>
              <a:defRPr sz="3000" b="0">
                <a:solidFill>
                  <a:srgbClr val="4E4C50"/>
                </a:solidFill>
                <a:latin typeface="Everett Regular"/>
                <a:ea typeface="Everett Regular"/>
                <a:cs typeface="Everett Regular"/>
                <a:sym typeface="Everett Regular"/>
              </a:defRPr>
            </a:pPr>
            <a:r>
              <a:rPr kumimoji="0"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project development</a:t>
            </a:r>
          </a:p>
          <a:p>
            <a:pPr marL="416718" marR="0" lvl="0" indent="-416718" algn="l" defTabSz="821531" rtl="0" eaLnBrk="1" fontAlgn="auto" latinLnBrk="0" hangingPunct="0">
              <a:lnSpc>
                <a:spcPct val="120000"/>
              </a:lnSpc>
              <a:spcBef>
                <a:spcPts val="0"/>
              </a:spcBef>
              <a:spcAft>
                <a:spcPts val="0"/>
              </a:spcAft>
              <a:buClrTx/>
              <a:buSzPct val="145000"/>
              <a:buFontTx/>
              <a:buChar char="-"/>
              <a:tabLst/>
              <a:defRPr sz="3000" b="0">
                <a:solidFill>
                  <a:srgbClr val="4E4C50"/>
                </a:solidFill>
                <a:latin typeface="Everett Regular"/>
                <a:ea typeface="Everett Regular"/>
                <a:cs typeface="Everett Regular"/>
                <a:sym typeface="Everett Regular"/>
              </a:defRPr>
            </a:pPr>
            <a:r>
              <a:rPr kumimoji="0"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investment management</a:t>
            </a:r>
          </a:p>
          <a:p>
            <a:pPr marL="416718" marR="0" lvl="0" indent="-416718" algn="l" defTabSz="821531" rtl="0" eaLnBrk="1" fontAlgn="auto" latinLnBrk="0" hangingPunct="0">
              <a:lnSpc>
                <a:spcPct val="120000"/>
              </a:lnSpc>
              <a:spcBef>
                <a:spcPts val="0"/>
              </a:spcBef>
              <a:spcAft>
                <a:spcPts val="0"/>
              </a:spcAft>
              <a:buClrTx/>
              <a:buSzPct val="145000"/>
              <a:buFontTx/>
              <a:buChar char="-"/>
              <a:tabLst/>
              <a:defRPr sz="3000" b="0">
                <a:solidFill>
                  <a:srgbClr val="4E4C50"/>
                </a:solidFill>
                <a:latin typeface="Everett Regular"/>
                <a:ea typeface="Everett Regular"/>
                <a:cs typeface="Everett Regular"/>
                <a:sym typeface="Everett Regular"/>
              </a:defRPr>
            </a:pPr>
            <a:r>
              <a:rPr kumimoji="0"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construction management</a:t>
            </a:r>
            <a:endParaRPr kumimoji="0" lang="sk-SK"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endParaRPr>
          </a:p>
          <a:p>
            <a:pPr marL="416718" marR="0" lvl="0" indent="-416718" algn="l" defTabSz="821531" rtl="0" eaLnBrk="1" fontAlgn="auto" latinLnBrk="0" hangingPunct="0">
              <a:lnSpc>
                <a:spcPct val="120000"/>
              </a:lnSpc>
              <a:spcBef>
                <a:spcPts val="0"/>
              </a:spcBef>
              <a:spcAft>
                <a:spcPts val="0"/>
              </a:spcAft>
              <a:buClrTx/>
              <a:buSzPct val="145000"/>
              <a:buFontTx/>
              <a:buChar char="-"/>
              <a:tabLst/>
              <a:defRPr sz="3000" b="0">
                <a:solidFill>
                  <a:srgbClr val="4E4C50"/>
                </a:solidFill>
                <a:latin typeface="Everett Regular"/>
                <a:ea typeface="Everett Regular"/>
                <a:cs typeface="Everett Regular"/>
                <a:sym typeface="Everett Regular"/>
              </a:defRPr>
            </a:pPr>
            <a:r>
              <a:rPr kumimoji="0" lang="sk-SK" sz="3000" b="0" u="none" strike="noStrike" kern="0" cap="none" spc="0" normalizeH="0" baseline="0" noProof="0" dirty="0" err="1">
                <a:ln>
                  <a:noFill/>
                </a:ln>
                <a:solidFill>
                  <a:srgbClr val="F4EEEE"/>
                </a:solidFill>
                <a:effectLst/>
                <a:uLnTx/>
                <a:uFillTx/>
                <a:latin typeface="TWK Everett Light" panose="020B0204000000000000" pitchFamily="34" charset="77"/>
                <a:sym typeface="Everett Regular"/>
              </a:rPr>
              <a:t>Property</a:t>
            </a:r>
            <a:r>
              <a:rPr kumimoji="0" lang="sk-SK"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 &amp; </a:t>
            </a:r>
            <a:r>
              <a:rPr kumimoji="0" lang="sk-SK" sz="3000" b="0" u="none" strike="noStrike" kern="0" cap="none" spc="0" normalizeH="0" baseline="0" noProof="0" dirty="0" err="1">
                <a:ln>
                  <a:noFill/>
                </a:ln>
                <a:solidFill>
                  <a:srgbClr val="F4EEEE"/>
                </a:solidFill>
                <a:effectLst/>
                <a:uLnTx/>
                <a:uFillTx/>
                <a:latin typeface="TWK Everett Light" panose="020B0204000000000000" pitchFamily="34" charset="77"/>
                <a:sym typeface="Everett Regular"/>
              </a:rPr>
              <a:t>facility</a:t>
            </a:r>
            <a:r>
              <a:rPr kumimoji="0" lang="sk-SK"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 management</a:t>
            </a:r>
            <a:endParaRPr kumimoji="0"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endParaRPr>
          </a:p>
        </p:txBody>
      </p:sp>
      <p:sp>
        <p:nvSpPr>
          <p:cNvPr id="37" name="Experienced team  of professionals">
            <a:extLst>
              <a:ext uri="{FF2B5EF4-FFF2-40B4-BE49-F238E27FC236}">
                <a16:creationId xmlns:a16="http://schemas.microsoft.com/office/drawing/2014/main" id="{182CA4DC-6DCE-0BAC-5061-2F16315C1E9E}"/>
              </a:ext>
            </a:extLst>
          </p:cNvPr>
          <p:cNvSpPr txBox="1"/>
          <p:nvPr/>
        </p:nvSpPr>
        <p:spPr>
          <a:xfrm>
            <a:off x="17988070" y="7859042"/>
            <a:ext cx="6934201" cy="12489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p>
            <a:pPr marL="0" marR="0" lvl="0" indent="0" algn="l" defTabSz="821531" rtl="0" eaLnBrk="1" fontAlgn="auto" latinLnBrk="0" hangingPunct="0">
              <a:lnSpc>
                <a:spcPct val="90000"/>
              </a:lnSpc>
              <a:spcBef>
                <a:spcPts val="0"/>
              </a:spcBef>
              <a:spcAft>
                <a:spcPts val="0"/>
              </a:spcAft>
              <a:buClrTx/>
              <a:buSzTx/>
              <a:buFontTx/>
              <a:buNone/>
              <a:tabLst/>
              <a:defRPr sz="4000" b="0">
                <a:solidFill>
                  <a:srgbClr val="B42F51"/>
                </a:solidFill>
                <a:latin typeface="Everett Regular"/>
                <a:ea typeface="Everett Regular"/>
                <a:cs typeface="Everett Regular"/>
                <a:sym typeface="Everett Regular"/>
              </a:defRPr>
            </a:pPr>
            <a:r>
              <a:rPr kumimoji="0" lang="sk-SK" sz="4000" b="0" u="none" strike="noStrike" kern="0" cap="none" spc="0" normalizeH="0" baseline="0" noProof="0" dirty="0" err="1">
                <a:ln>
                  <a:noFill/>
                </a:ln>
                <a:solidFill>
                  <a:srgbClr val="EA4663"/>
                </a:solidFill>
                <a:effectLst/>
                <a:uLnTx/>
                <a:uFillTx/>
                <a:latin typeface="TWK Everett" panose="020B0204000000000000" pitchFamily="34" charset="77"/>
                <a:sym typeface="Everett Regular"/>
              </a:rPr>
              <a:t>Experienced</a:t>
            </a:r>
            <a:r>
              <a:rPr kumimoji="0" lang="sk-SK" sz="4000" b="0" u="none" strike="noStrike" kern="0" cap="none" spc="0" normalizeH="0" baseline="0" noProof="0" dirty="0">
                <a:ln>
                  <a:noFill/>
                </a:ln>
                <a:solidFill>
                  <a:srgbClr val="EA4663"/>
                </a:solidFill>
                <a:effectLst/>
                <a:uLnTx/>
                <a:uFillTx/>
                <a:latin typeface="TWK Everett" panose="020B0204000000000000" pitchFamily="34" charset="77"/>
                <a:sym typeface="Everett Regular"/>
              </a:rPr>
              <a:t> </a:t>
            </a:r>
          </a:p>
          <a:p>
            <a:pPr marL="0" marR="0" lvl="0" indent="0" algn="l" defTabSz="821531" rtl="0" eaLnBrk="1" fontAlgn="auto" latinLnBrk="0" hangingPunct="0">
              <a:lnSpc>
                <a:spcPct val="90000"/>
              </a:lnSpc>
              <a:spcBef>
                <a:spcPts val="0"/>
              </a:spcBef>
              <a:spcAft>
                <a:spcPts val="0"/>
              </a:spcAft>
              <a:buClrTx/>
              <a:buSzTx/>
              <a:buFontTx/>
              <a:buNone/>
              <a:tabLst/>
              <a:defRPr sz="4000" b="0">
                <a:solidFill>
                  <a:srgbClr val="B42F51"/>
                </a:solidFill>
                <a:latin typeface="Everett Regular"/>
                <a:ea typeface="Everett Regular"/>
                <a:cs typeface="Everett Regular"/>
                <a:sym typeface="Everett Regular"/>
              </a:defRPr>
            </a:pPr>
            <a:r>
              <a:rPr kumimoji="0" lang="sk-SK" sz="4000" b="0" u="none" strike="noStrike" kern="0" cap="none" spc="0" normalizeH="0" baseline="0" noProof="0" dirty="0" err="1">
                <a:ln>
                  <a:noFill/>
                </a:ln>
                <a:solidFill>
                  <a:srgbClr val="EA4663"/>
                </a:solidFill>
                <a:effectLst/>
                <a:uLnTx/>
                <a:uFillTx/>
                <a:latin typeface="TWK Everett" panose="020B0204000000000000" pitchFamily="34" charset="77"/>
                <a:sym typeface="Everett Regular"/>
              </a:rPr>
              <a:t>professional</a:t>
            </a:r>
            <a:r>
              <a:rPr kumimoji="0" lang="sk-SK" sz="4000" b="0" u="none" strike="noStrike" kern="0" cap="none" spc="0" normalizeH="0" baseline="0" noProof="0" dirty="0">
                <a:ln>
                  <a:noFill/>
                </a:ln>
                <a:solidFill>
                  <a:srgbClr val="EA4663"/>
                </a:solidFill>
                <a:effectLst/>
                <a:uLnTx/>
                <a:uFillTx/>
                <a:latin typeface="TWK Everett" panose="020B0204000000000000" pitchFamily="34" charset="77"/>
                <a:sym typeface="Everett Regular"/>
              </a:rPr>
              <a:t> team</a:t>
            </a:r>
            <a:endParaRPr kumimoji="0" sz="4000" b="0" u="none" strike="noStrike" kern="0" cap="none" spc="0" normalizeH="0" baseline="0" noProof="0" dirty="0">
              <a:ln>
                <a:noFill/>
              </a:ln>
              <a:solidFill>
                <a:srgbClr val="EA4663"/>
              </a:solidFill>
              <a:effectLst/>
              <a:uLnTx/>
              <a:uFillTx/>
              <a:latin typeface="TWK Everett" panose="020B0204000000000000" pitchFamily="34" charset="77"/>
              <a:sym typeface="Everett Regular"/>
            </a:endParaRPr>
          </a:p>
        </p:txBody>
      </p:sp>
      <p:sp>
        <p:nvSpPr>
          <p:cNvPr id="38" name="in the area of development, investment and construction">
            <a:extLst>
              <a:ext uri="{FF2B5EF4-FFF2-40B4-BE49-F238E27FC236}">
                <a16:creationId xmlns:a16="http://schemas.microsoft.com/office/drawing/2014/main" id="{E252CA56-6FCA-C250-8089-944EAA271758}"/>
              </a:ext>
            </a:extLst>
          </p:cNvPr>
          <p:cNvSpPr txBox="1"/>
          <p:nvPr/>
        </p:nvSpPr>
        <p:spPr>
          <a:xfrm>
            <a:off x="18025198" y="9340475"/>
            <a:ext cx="5421818" cy="11203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lvl1pPr algn="l">
              <a:lnSpc>
                <a:spcPct val="90000"/>
              </a:lnSpc>
              <a:defRPr sz="3000" b="0">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90000"/>
              </a:lnSpc>
              <a:spcBef>
                <a:spcPts val="0"/>
              </a:spcBef>
              <a:spcAft>
                <a:spcPts val="0"/>
              </a:spcAft>
              <a:buClrTx/>
              <a:buSzTx/>
              <a:buFontTx/>
              <a:buNone/>
              <a:tabLst/>
              <a:defRPr/>
            </a:pPr>
            <a:r>
              <a:rPr kumimoji="0" lang="en-GB" sz="300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In the field of development, investment and construction</a:t>
            </a:r>
            <a:endParaRPr kumimoji="0" sz="3000" u="none" strike="noStrike" kern="0" cap="none" spc="0" normalizeH="0" baseline="0" noProof="0" dirty="0">
              <a:ln>
                <a:noFill/>
              </a:ln>
              <a:solidFill>
                <a:srgbClr val="F4EEEE"/>
              </a:solidFill>
              <a:effectLst/>
              <a:uLnTx/>
              <a:uFillTx/>
              <a:latin typeface="TWK Everett Light" panose="020B0204000000000000" pitchFamily="34" charset="77"/>
              <a:sym typeface="Everett Regular"/>
            </a:endParaRPr>
          </a:p>
        </p:txBody>
      </p:sp>
      <p:sp>
        <p:nvSpPr>
          <p:cNvPr id="39" name="Čiara">
            <a:extLst>
              <a:ext uri="{FF2B5EF4-FFF2-40B4-BE49-F238E27FC236}">
                <a16:creationId xmlns:a16="http://schemas.microsoft.com/office/drawing/2014/main" id="{4E713E0C-ED1F-D707-61A0-AC151BA0DE59}"/>
              </a:ext>
            </a:extLst>
          </p:cNvPr>
          <p:cNvSpPr/>
          <p:nvPr/>
        </p:nvSpPr>
        <p:spPr>
          <a:xfrm>
            <a:off x="705241" y="3224750"/>
            <a:ext cx="6972120" cy="1"/>
          </a:xfrm>
          <a:prstGeom prst="line">
            <a:avLst/>
          </a:prstGeom>
          <a:ln w="25400">
            <a:solidFill>
              <a:srgbClr val="D6D5D5"/>
            </a:solidFill>
            <a:miter lim="400000"/>
          </a:ln>
        </p:spPr>
        <p:txBody>
          <a:bodyPr lIns="71437" tIns="71437" rIns="71437" bIns="71437" anchor="ct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40" name="Čiara">
            <a:extLst>
              <a:ext uri="{FF2B5EF4-FFF2-40B4-BE49-F238E27FC236}">
                <a16:creationId xmlns:a16="http://schemas.microsoft.com/office/drawing/2014/main" id="{BF410E01-3179-573D-2B98-11DA817D7D9C}"/>
              </a:ext>
            </a:extLst>
          </p:cNvPr>
          <p:cNvSpPr/>
          <p:nvPr/>
        </p:nvSpPr>
        <p:spPr>
          <a:xfrm>
            <a:off x="705241" y="7480576"/>
            <a:ext cx="6972120" cy="1"/>
          </a:xfrm>
          <a:prstGeom prst="line">
            <a:avLst/>
          </a:prstGeom>
          <a:ln w="25400">
            <a:solidFill>
              <a:srgbClr val="D6D5D5"/>
            </a:solidFill>
            <a:miter lim="400000"/>
          </a:ln>
        </p:spPr>
        <p:txBody>
          <a:bodyPr lIns="71437" tIns="71437" rIns="71437" bIns="71437" anchor="ct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41" name="Čiara">
            <a:extLst>
              <a:ext uri="{FF2B5EF4-FFF2-40B4-BE49-F238E27FC236}">
                <a16:creationId xmlns:a16="http://schemas.microsoft.com/office/drawing/2014/main" id="{CCA68022-8DB9-E9B5-07DC-E1225A7F0BF8}"/>
              </a:ext>
            </a:extLst>
          </p:cNvPr>
          <p:cNvSpPr/>
          <p:nvPr/>
        </p:nvSpPr>
        <p:spPr>
          <a:xfrm>
            <a:off x="8661316" y="3224750"/>
            <a:ext cx="6972120" cy="1"/>
          </a:xfrm>
          <a:prstGeom prst="line">
            <a:avLst/>
          </a:prstGeom>
          <a:ln w="25400">
            <a:solidFill>
              <a:srgbClr val="D6D5D5"/>
            </a:solidFill>
            <a:miter lim="400000"/>
          </a:ln>
        </p:spPr>
        <p:txBody>
          <a:bodyPr lIns="71437" tIns="71437" rIns="71437" bIns="71437" anchor="ct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42" name="Čiara">
            <a:extLst>
              <a:ext uri="{FF2B5EF4-FFF2-40B4-BE49-F238E27FC236}">
                <a16:creationId xmlns:a16="http://schemas.microsoft.com/office/drawing/2014/main" id="{2D902290-CEE3-8724-58AB-BE5985DFB97F}"/>
              </a:ext>
            </a:extLst>
          </p:cNvPr>
          <p:cNvSpPr/>
          <p:nvPr/>
        </p:nvSpPr>
        <p:spPr>
          <a:xfrm>
            <a:off x="8661316" y="7480577"/>
            <a:ext cx="6972120" cy="1"/>
          </a:xfrm>
          <a:prstGeom prst="line">
            <a:avLst/>
          </a:prstGeom>
          <a:ln w="25400">
            <a:solidFill>
              <a:srgbClr val="D6D5D5"/>
            </a:solidFill>
            <a:miter lim="400000"/>
          </a:ln>
        </p:spPr>
        <p:txBody>
          <a:bodyPr lIns="71437" tIns="71437" rIns="71437" bIns="71437" anchor="ct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43" name="Čiara">
            <a:extLst>
              <a:ext uri="{FF2B5EF4-FFF2-40B4-BE49-F238E27FC236}">
                <a16:creationId xmlns:a16="http://schemas.microsoft.com/office/drawing/2014/main" id="{64248E82-0FE0-5119-2964-0B2181743703}"/>
              </a:ext>
            </a:extLst>
          </p:cNvPr>
          <p:cNvSpPr/>
          <p:nvPr/>
        </p:nvSpPr>
        <p:spPr>
          <a:xfrm>
            <a:off x="16474896" y="3224750"/>
            <a:ext cx="6972120" cy="1"/>
          </a:xfrm>
          <a:prstGeom prst="line">
            <a:avLst/>
          </a:prstGeom>
          <a:ln w="25400">
            <a:solidFill>
              <a:srgbClr val="D6D5D5"/>
            </a:solidFill>
            <a:miter lim="400000"/>
          </a:ln>
        </p:spPr>
        <p:txBody>
          <a:bodyPr lIns="71437" tIns="71437" rIns="71437" bIns="71437" anchor="ct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44" name="Čiara">
            <a:extLst>
              <a:ext uri="{FF2B5EF4-FFF2-40B4-BE49-F238E27FC236}">
                <a16:creationId xmlns:a16="http://schemas.microsoft.com/office/drawing/2014/main" id="{2A546479-08FF-8062-6356-37BE8391F741}"/>
              </a:ext>
            </a:extLst>
          </p:cNvPr>
          <p:cNvSpPr/>
          <p:nvPr/>
        </p:nvSpPr>
        <p:spPr>
          <a:xfrm>
            <a:off x="16474896" y="7480577"/>
            <a:ext cx="6972120" cy="1"/>
          </a:xfrm>
          <a:prstGeom prst="line">
            <a:avLst/>
          </a:prstGeom>
          <a:ln w="25400">
            <a:solidFill>
              <a:srgbClr val="D6D5D5"/>
            </a:solidFill>
            <a:miter lim="400000"/>
          </a:ln>
        </p:spPr>
        <p:txBody>
          <a:bodyPr lIns="71437" tIns="71437" rIns="71437" bIns="71437" anchor="ct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uLnTx/>
              <a:uFillTx/>
              <a:latin typeface="Helvetica Neue Medium"/>
              <a:sym typeface="Helvetica Neue Medium"/>
            </a:endParaRPr>
          </a:p>
        </p:txBody>
      </p:sp>
      <p:pic>
        <p:nvPicPr>
          <p:cNvPr id="45" name="Obrázok">
            <a:extLst>
              <a:ext uri="{FF2B5EF4-FFF2-40B4-BE49-F238E27FC236}">
                <a16:creationId xmlns:a16="http://schemas.microsoft.com/office/drawing/2014/main" id="{3A6F43DD-2510-E693-252D-38DABC0059C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502574" y="3536850"/>
            <a:ext cx="1098385" cy="1204680"/>
          </a:xfrm>
          <a:prstGeom prst="rect">
            <a:avLst/>
          </a:prstGeom>
          <a:ln w="12700">
            <a:miter lim="400000"/>
          </a:ln>
        </p:spPr>
      </p:pic>
      <p:pic>
        <p:nvPicPr>
          <p:cNvPr id="48" name="Obrázok">
            <a:extLst>
              <a:ext uri="{FF2B5EF4-FFF2-40B4-BE49-F238E27FC236}">
                <a16:creationId xmlns:a16="http://schemas.microsoft.com/office/drawing/2014/main" id="{AA4BA3C3-1698-E59E-4C66-4DE8B21DE4D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88972" y="7980340"/>
            <a:ext cx="1219502" cy="1190403"/>
          </a:xfrm>
          <a:prstGeom prst="rect">
            <a:avLst/>
          </a:prstGeom>
          <a:ln w="12700">
            <a:miter lim="400000"/>
          </a:ln>
        </p:spPr>
      </p:pic>
      <p:pic>
        <p:nvPicPr>
          <p:cNvPr id="49" name="Obrázok">
            <a:extLst>
              <a:ext uri="{FF2B5EF4-FFF2-40B4-BE49-F238E27FC236}">
                <a16:creationId xmlns:a16="http://schemas.microsoft.com/office/drawing/2014/main" id="{5C9711C0-1B00-EB2D-E66C-B6162FBACB7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6392404" y="3562823"/>
            <a:ext cx="1355753" cy="1245078"/>
          </a:xfrm>
          <a:prstGeom prst="rect">
            <a:avLst/>
          </a:prstGeom>
          <a:ln w="12700">
            <a:miter lim="400000"/>
          </a:ln>
        </p:spPr>
      </p:pic>
      <p:pic>
        <p:nvPicPr>
          <p:cNvPr id="52" name="Obrázok">
            <a:extLst>
              <a:ext uri="{FF2B5EF4-FFF2-40B4-BE49-F238E27FC236}">
                <a16:creationId xmlns:a16="http://schemas.microsoft.com/office/drawing/2014/main" id="{C7530E93-15E3-6A1D-61F6-D272C402328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8539373" y="7946141"/>
            <a:ext cx="1061586" cy="1221586"/>
          </a:xfrm>
          <a:prstGeom prst="rect">
            <a:avLst/>
          </a:prstGeom>
          <a:ln w="12700">
            <a:miter lim="400000"/>
          </a:ln>
        </p:spPr>
      </p:pic>
      <p:pic>
        <p:nvPicPr>
          <p:cNvPr id="53" name="Obrázok">
            <a:extLst>
              <a:ext uri="{FF2B5EF4-FFF2-40B4-BE49-F238E27FC236}">
                <a16:creationId xmlns:a16="http://schemas.microsoft.com/office/drawing/2014/main" id="{8330524B-C926-1F76-DD37-A11184AF3FD3}"/>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6131714" y="8108723"/>
            <a:ext cx="1667765" cy="896422"/>
          </a:xfrm>
          <a:prstGeom prst="rect">
            <a:avLst/>
          </a:prstGeom>
          <a:ln w="12700">
            <a:miter lim="400000"/>
          </a:ln>
        </p:spPr>
      </p:pic>
      <p:pic>
        <p:nvPicPr>
          <p:cNvPr id="54" name="Obrázok">
            <a:extLst>
              <a:ext uri="{FF2B5EF4-FFF2-40B4-BE49-F238E27FC236}">
                <a16:creationId xmlns:a16="http://schemas.microsoft.com/office/drawing/2014/main" id="{4EF56B5A-6B5E-EE52-4CF8-3186B907F67C}"/>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647366" y="3437449"/>
            <a:ext cx="1063763" cy="1190402"/>
          </a:xfrm>
          <a:prstGeom prst="rect">
            <a:avLst/>
          </a:prstGeom>
          <a:ln w="12700">
            <a:miter lim="400000"/>
          </a:ln>
        </p:spPr>
      </p:pic>
      <p:sp>
        <p:nvSpPr>
          <p:cNvPr id="55" name="Title 4">
            <a:extLst>
              <a:ext uri="{FF2B5EF4-FFF2-40B4-BE49-F238E27FC236}">
                <a16:creationId xmlns:a16="http://schemas.microsoft.com/office/drawing/2014/main" id="{459618CA-D18C-754C-A4BB-C2F5092B14B6}"/>
              </a:ext>
            </a:extLst>
          </p:cNvPr>
          <p:cNvSpPr txBox="1">
            <a:spLocks/>
          </p:cNvSpPr>
          <p:nvPr/>
        </p:nvSpPr>
        <p:spPr>
          <a:xfrm>
            <a:off x="647366" y="1392225"/>
            <a:ext cx="21031200" cy="1365748"/>
          </a:xfrm>
          <a:prstGeom prst="rect">
            <a:avLst/>
          </a:prstGeom>
        </p:spPr>
        <p:txBody>
          <a:bodyPr/>
          <a:lstStyle>
            <a:lvl1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1pPr>
            <a:lvl2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2pPr>
            <a:lvl3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3pPr>
            <a:lvl4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4pPr>
            <a:lvl5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5pPr>
            <a:lvl6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6pPr>
            <a:lvl7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7pPr>
            <a:lvl8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8pPr>
            <a:lvl9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9pPr>
          </a:lstStyle>
          <a:p>
            <a:pPr hangingPunct="1"/>
            <a:r>
              <a:rPr lang="sk-SK" sz="10000" dirty="0" err="1">
                <a:solidFill>
                  <a:srgbClr val="F4EEEE"/>
                </a:solidFill>
                <a:latin typeface="TWK Everett Light" panose="020B0204000000000000" pitchFamily="34" charset="77"/>
              </a:rPr>
              <a:t>Key</a:t>
            </a:r>
            <a:r>
              <a:rPr lang="sk-SK" sz="10000" dirty="0">
                <a:solidFill>
                  <a:srgbClr val="F4EEEE"/>
                </a:solidFill>
                <a:latin typeface="TWK Everett Light" panose="020B0204000000000000" pitchFamily="34" charset="77"/>
              </a:rPr>
              <a:t> </a:t>
            </a:r>
            <a:r>
              <a:rPr lang="sk-SK" sz="10000" dirty="0" err="1">
                <a:solidFill>
                  <a:srgbClr val="F4EEEE"/>
                </a:solidFill>
                <a:latin typeface="TWK Everett Light" panose="020B0204000000000000" pitchFamily="34" charset="77"/>
              </a:rPr>
              <a:t>facts</a:t>
            </a:r>
            <a:endParaRPr lang="en-SK" sz="10000" dirty="0">
              <a:solidFill>
                <a:srgbClr val="F4EEEE"/>
              </a:solidFill>
              <a:latin typeface="TWK Everett Light" panose="020B0204000000000000" pitchFamily="34" charset="77"/>
            </a:endParaRPr>
          </a:p>
        </p:txBody>
      </p:sp>
    </p:spTree>
    <p:extLst>
      <p:ext uri="{BB962C8B-B14F-4D97-AF65-F5344CB8AC3E}">
        <p14:creationId xmlns:p14="http://schemas.microsoft.com/office/powerpoint/2010/main" val="260281370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470014"/>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79DD27-61C7-8CC8-1918-168602914544}"/>
              </a:ext>
            </a:extLst>
          </p:cNvPr>
          <p:cNvSpPr txBox="1">
            <a:spLocks/>
          </p:cNvSpPr>
          <p:nvPr/>
        </p:nvSpPr>
        <p:spPr>
          <a:xfrm>
            <a:off x="631038" y="730250"/>
            <a:ext cx="21031200" cy="2651125"/>
          </a:xfrm>
          <a:prstGeom prst="rect">
            <a:avLst/>
          </a:prstGeom>
        </p:spPr>
        <p:txBody>
          <a:bodyPr/>
          <a:lstStyle>
            <a:lvl1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1pPr>
            <a:lvl2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2pPr>
            <a:lvl3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3pPr>
            <a:lvl4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4pPr>
            <a:lvl5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5pPr>
            <a:lvl6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6pPr>
            <a:lvl7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7pPr>
            <a:lvl8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8pPr>
            <a:lvl9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9pPr>
          </a:lstStyle>
          <a:p>
            <a:pPr hangingPunct="1">
              <a:lnSpc>
                <a:spcPct val="100000"/>
              </a:lnSpc>
            </a:pPr>
            <a:r>
              <a:rPr lang="en-SK" dirty="0">
                <a:solidFill>
                  <a:srgbClr val="F4EEEE"/>
                </a:solidFill>
                <a:latin typeface="TWK Everett Light" panose="020B0204000000000000" pitchFamily="34" charset="77"/>
              </a:rPr>
              <a:t>Project</a:t>
            </a:r>
          </a:p>
          <a:p>
            <a:pPr hangingPunct="1">
              <a:lnSpc>
                <a:spcPct val="100000"/>
              </a:lnSpc>
            </a:pPr>
            <a:r>
              <a:rPr lang="en-SK" dirty="0">
                <a:solidFill>
                  <a:srgbClr val="F4EEEE"/>
                </a:solidFill>
                <a:latin typeface="TWK Everett Light" panose="020B0204000000000000" pitchFamily="34" charset="77"/>
              </a:rPr>
              <a:t>pipeline</a:t>
            </a:r>
          </a:p>
        </p:txBody>
      </p:sp>
      <p:sp>
        <p:nvSpPr>
          <p:cNvPr id="2" name="Rectangle 1">
            <a:extLst>
              <a:ext uri="{FF2B5EF4-FFF2-40B4-BE49-F238E27FC236}">
                <a16:creationId xmlns:a16="http://schemas.microsoft.com/office/drawing/2014/main" id="{4901E69B-51AA-908C-6BE0-DC911C027550}"/>
              </a:ext>
            </a:extLst>
          </p:cNvPr>
          <p:cNvSpPr/>
          <p:nvPr/>
        </p:nvSpPr>
        <p:spPr>
          <a:xfrm rot="5938905">
            <a:off x="15745611" y="10219765"/>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3" name="Rectangle 2">
            <a:extLst>
              <a:ext uri="{FF2B5EF4-FFF2-40B4-BE49-F238E27FC236}">
                <a16:creationId xmlns:a16="http://schemas.microsoft.com/office/drawing/2014/main" id="{B62987BD-7F3A-4461-A22F-F8D3FBD1D570}"/>
              </a:ext>
            </a:extLst>
          </p:cNvPr>
          <p:cNvSpPr/>
          <p:nvPr/>
        </p:nvSpPr>
        <p:spPr>
          <a:xfrm rot="2774871">
            <a:off x="17044999" y="4848326"/>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4" name="Rectangle 3">
            <a:extLst>
              <a:ext uri="{FF2B5EF4-FFF2-40B4-BE49-F238E27FC236}">
                <a16:creationId xmlns:a16="http://schemas.microsoft.com/office/drawing/2014/main" id="{66962FDF-6BFF-152B-FD26-F83ED8F76313}"/>
              </a:ext>
            </a:extLst>
          </p:cNvPr>
          <p:cNvSpPr/>
          <p:nvPr/>
        </p:nvSpPr>
        <p:spPr>
          <a:xfrm rot="8023079">
            <a:off x="20624384" y="8210363"/>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6" name="Rectangle 5">
            <a:extLst>
              <a:ext uri="{FF2B5EF4-FFF2-40B4-BE49-F238E27FC236}">
                <a16:creationId xmlns:a16="http://schemas.microsoft.com/office/drawing/2014/main" id="{FFC9DDCD-E6D3-FC6C-1E4C-96093169DE48}"/>
              </a:ext>
            </a:extLst>
          </p:cNvPr>
          <p:cNvSpPr/>
          <p:nvPr/>
        </p:nvSpPr>
        <p:spPr>
          <a:xfrm rot="1977822">
            <a:off x="21628430" y="2359685"/>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7" name="Rectangle 6">
            <a:extLst>
              <a:ext uri="{FF2B5EF4-FFF2-40B4-BE49-F238E27FC236}">
                <a16:creationId xmlns:a16="http://schemas.microsoft.com/office/drawing/2014/main" id="{24B61339-5E2C-AD7F-001D-87B7881C8904}"/>
              </a:ext>
            </a:extLst>
          </p:cNvPr>
          <p:cNvSpPr/>
          <p:nvPr/>
        </p:nvSpPr>
        <p:spPr>
          <a:xfrm rot="9067901">
            <a:off x="18109830" y="-523113"/>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sp>
        <p:nvSpPr>
          <p:cNvPr id="8" name="Rectangle 7">
            <a:extLst>
              <a:ext uri="{FF2B5EF4-FFF2-40B4-BE49-F238E27FC236}">
                <a16:creationId xmlns:a16="http://schemas.microsoft.com/office/drawing/2014/main" id="{1093FEC1-3E8C-FFF2-25AD-2F945661042D}"/>
              </a:ext>
            </a:extLst>
          </p:cNvPr>
          <p:cNvSpPr/>
          <p:nvPr/>
        </p:nvSpPr>
        <p:spPr>
          <a:xfrm rot="1977822">
            <a:off x="19154172" y="13206978"/>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solidFill>
                <a:sysClr val="windowText" lastClr="000000"/>
              </a:solidFill>
            </a:endParaRPr>
          </a:p>
        </p:txBody>
      </p:sp>
      <p:pic>
        <p:nvPicPr>
          <p:cNvPr id="9" name="Picture 8">
            <a:extLst>
              <a:ext uri="{FF2B5EF4-FFF2-40B4-BE49-F238E27FC236}">
                <a16:creationId xmlns:a16="http://schemas.microsoft.com/office/drawing/2014/main" id="{09BB5A5F-C685-2310-A675-BE9808FCEC7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753035" y="12228852"/>
            <a:ext cx="3953436" cy="791063"/>
          </a:xfrm>
          <a:prstGeom prst="rect">
            <a:avLst/>
          </a:prstGeom>
        </p:spPr>
      </p:pic>
    </p:spTree>
  </p:cSld>
  <p:clrMapOvr>
    <a:masterClrMapping/>
  </p:clrMapOvr>
  <p:transition spd="med"/>
</p:sld>
</file>

<file path=ppt/theme/theme1.xml><?xml version="1.0" encoding="utf-8"?>
<a:theme xmlns:a="http://schemas.openxmlformats.org/drawingml/2006/main" name="immocap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mocaptheme" id="{52C9A6AF-70E0-2A45-A4E3-78FFE4295B47}" vid="{590C5E58-0A61-B845-B126-14A2E1ADCBF2}"/>
    </a:ext>
  </a:extLst>
</a:theme>
</file>

<file path=ppt/theme/theme2.xml><?xml version="1.0" encoding="utf-8"?>
<a:theme xmlns:a="http://schemas.openxmlformats.org/drawingml/2006/main" name="White">
  <a:themeElements>
    <a:clrScheme name="Custom 1">
      <a:dk1>
        <a:srgbClr val="000000"/>
      </a:dk1>
      <a:lt1>
        <a:srgbClr val="FFFFFF"/>
      </a:lt1>
      <a:dk2>
        <a:srgbClr val="5E5E5E"/>
      </a:dk2>
      <a:lt2>
        <a:srgbClr val="D6D5D5"/>
      </a:lt2>
      <a:accent1>
        <a:srgbClr val="EA4663"/>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Everett Light"/>
        <a:ea typeface="Everett Light"/>
        <a:cs typeface="Everett Light"/>
      </a:majorFont>
      <a:minorFont>
        <a:latin typeface="Everett Light"/>
        <a:ea typeface="Everett Light"/>
        <a:cs typeface="Everett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54A9BDD19E52454E8C2D90EC74AF91FB" ma:contentTypeVersion="22" ma:contentTypeDescription="Umožňuje vytvoriť nový dokument." ma:contentTypeScope="" ma:versionID="88685f923869d9c9956787352adaf274">
  <xsd:schema xmlns:xsd="http://www.w3.org/2001/XMLSchema" xmlns:xs="http://www.w3.org/2001/XMLSchema" xmlns:p="http://schemas.microsoft.com/office/2006/metadata/properties" xmlns:ns2="8cf2e0d6-94da-485a-a18d-28e926ead655" xmlns:ns3="1b13ed99-f4f0-4316-a3b1-37b8c3333c98" xmlns:ns4="0a594236-9914-4af8-8c8d-f6d6eedadf3f" targetNamespace="http://schemas.microsoft.com/office/2006/metadata/properties" ma:root="true" ma:fieldsID="0bd24f75a223379ebde2fc1778fa3073" ns2:_="" ns3:_="" ns4:_="">
    <xsd:import namespace="8cf2e0d6-94da-485a-a18d-28e926ead655"/>
    <xsd:import namespace="1b13ed99-f4f0-4316-a3b1-37b8c3333c98"/>
    <xsd:import namespace="0a594236-9914-4af8-8c8d-f6d6eedadf3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4:TaxCatchAll" minOccurs="0"/>
                <xsd:element ref="ns3: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f2e0d6-94da-485a-a18d-28e926ead655" elementFormDefault="qualified">
    <xsd:import namespace="http://schemas.microsoft.com/office/2006/documentManagement/types"/>
    <xsd:import namespace="http://schemas.microsoft.com/office/infopath/2007/PartnerControls"/>
    <xsd:element name="SharedWithUsers" ma:index="8" nillable="true" ma:displayName="Zdieľa sa s"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Zdieľané s podrobnosťami"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b13ed99-f4f0-4316-a3b1-37b8c3333c98"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Značky obrázka" ma:readOnly="false" ma:fieldId="{5cf76f15-5ced-4ddc-b409-7134ff3c332f}" ma:taxonomyMulti="true" ma:sspId="bb5b5c46-a799-4fec-a088-0088ae8aa7d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a594236-9914-4af8-8c8d-f6d6eedadf3f"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7ce9fd86-9a3f-4037-b431-9b3abb87935b}" ma:internalName="TaxCatchAll" ma:showField="CatchAllData" ma:web="0a594236-9914-4af8-8c8d-f6d6eedadf3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3674B13-5598-4DC0-A1D5-B8209C2B9E81}">
  <ds:schemaRefs>
    <ds:schemaRef ds:uri="http://schemas.microsoft.com/sharepoint/v3/contenttype/forms"/>
  </ds:schemaRefs>
</ds:datastoreItem>
</file>

<file path=customXml/itemProps2.xml><?xml version="1.0" encoding="utf-8"?>
<ds:datastoreItem xmlns:ds="http://schemas.openxmlformats.org/officeDocument/2006/customXml" ds:itemID="{A59D2F45-69CE-4A6E-927C-7BD718A5AAC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cf2e0d6-94da-485a-a18d-28e926ead655"/>
    <ds:schemaRef ds:uri="1b13ed99-f4f0-4316-a3b1-37b8c3333c98"/>
    <ds:schemaRef ds:uri="0a594236-9914-4af8-8c8d-f6d6eedadf3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immocaptheme</Template>
  <TotalTime>16246</TotalTime>
  <Words>1554</Words>
  <Application>Microsoft Office PowerPoint</Application>
  <PresentationFormat>Vlastná</PresentationFormat>
  <Paragraphs>314</Paragraphs>
  <Slides>37</Slides>
  <Notes>0</Notes>
  <HiddenSlides>2</HiddenSlides>
  <MMClips>0</MMClips>
  <ScaleCrop>false</ScaleCrop>
  <HeadingPairs>
    <vt:vector size="6" baseType="variant">
      <vt:variant>
        <vt:lpstr>Použité písma</vt:lpstr>
      </vt:variant>
      <vt:variant>
        <vt:i4>10</vt:i4>
      </vt:variant>
      <vt:variant>
        <vt:lpstr>Motív</vt:lpstr>
      </vt:variant>
      <vt:variant>
        <vt:i4>2</vt:i4>
      </vt:variant>
      <vt:variant>
        <vt:lpstr>Nadpisy snímok</vt:lpstr>
      </vt:variant>
      <vt:variant>
        <vt:i4>37</vt:i4>
      </vt:variant>
    </vt:vector>
  </HeadingPairs>
  <TitlesOfParts>
    <vt:vector size="49" baseType="lpstr">
      <vt:lpstr>Arial</vt:lpstr>
      <vt:lpstr>Calibri</vt:lpstr>
      <vt:lpstr>Everett Regular</vt:lpstr>
      <vt:lpstr>Helvetica Neue</vt:lpstr>
      <vt:lpstr>Helvetica Neue Light</vt:lpstr>
      <vt:lpstr>Helvetica Neue Medium</vt:lpstr>
      <vt:lpstr>Trebuchet MS</vt:lpstr>
      <vt:lpstr>TWK Everett</vt:lpstr>
      <vt:lpstr>TWK Everett  Light</vt:lpstr>
      <vt:lpstr>TWK Everett Light</vt:lpstr>
      <vt:lpstr>immocaptheme</vt:lpstr>
      <vt:lpstr>White</vt:lpstr>
      <vt:lpstr>Prezentácia programu PowerPoint</vt:lpstr>
      <vt:lpstr>Prezentácia programu PowerPoint</vt:lpstr>
      <vt:lpstr>Prezentácia programu PowerPoint</vt:lpstr>
      <vt:lpstr>Prezentácia programu PowerPoint</vt:lpstr>
      <vt:lpstr>Key facts</vt:lpstr>
      <vt:lpstr>Our services</vt:lpstr>
      <vt:lpstr>Prezentácia programu PowerPoint</vt:lpstr>
      <vt:lpstr>Prezentácia programu PowerPoint</vt:lpstr>
      <vt:lpstr>Prezentácia programu PowerPoint</vt:lpstr>
      <vt:lpstr>Strategy  executives  </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Selected delivery projects</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References</vt:lpstr>
      <vt:lpstr>Prezentácia programu PowerPoint</vt:lpstr>
      <vt:lpstr>Awards</vt:lpstr>
      <vt:lpstr>Prezentácia programu PowerPoint</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programu PowerPoint</dc:title>
  <dc:creator>Rebeka Hatalová</dc:creator>
  <cp:lastModifiedBy>Tomáš Holetz (immocap.sk)</cp:lastModifiedBy>
  <cp:revision>49</cp:revision>
  <dcterms:modified xsi:type="dcterms:W3CDTF">2022-12-15T13:27:42Z</dcterms:modified>
</cp:coreProperties>
</file>